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77"/>
  </p:notesMasterIdLst>
  <p:sldIdLst>
    <p:sldId id="257" r:id="rId2"/>
    <p:sldId id="629" r:id="rId3"/>
    <p:sldId id="258" r:id="rId4"/>
    <p:sldId id="570" r:id="rId5"/>
    <p:sldId id="461" r:id="rId6"/>
    <p:sldId id="463" r:id="rId7"/>
    <p:sldId id="464" r:id="rId8"/>
    <p:sldId id="465" r:id="rId9"/>
    <p:sldId id="623" r:id="rId10"/>
    <p:sldId id="551" r:id="rId11"/>
    <p:sldId id="527" r:id="rId12"/>
    <p:sldId id="521" r:id="rId13"/>
    <p:sldId id="467" r:id="rId14"/>
    <p:sldId id="522" r:id="rId15"/>
    <p:sldId id="468" r:id="rId16"/>
    <p:sldId id="469" r:id="rId17"/>
    <p:sldId id="470" r:id="rId18"/>
    <p:sldId id="575" r:id="rId19"/>
    <p:sldId id="471" r:id="rId20"/>
    <p:sldId id="472" r:id="rId21"/>
    <p:sldId id="576" r:id="rId22"/>
    <p:sldId id="474" r:id="rId23"/>
    <p:sldId id="475" r:id="rId24"/>
    <p:sldId id="476" r:id="rId25"/>
    <p:sldId id="477" r:id="rId26"/>
    <p:sldId id="478" r:id="rId27"/>
    <p:sldId id="479" r:id="rId28"/>
    <p:sldId id="480" r:id="rId29"/>
    <p:sldId id="543" r:id="rId30"/>
    <p:sldId id="607" r:id="rId31"/>
    <p:sldId id="608" r:id="rId32"/>
    <p:sldId id="609" r:id="rId33"/>
    <p:sldId id="610" r:id="rId34"/>
    <p:sldId id="619" r:id="rId35"/>
    <p:sldId id="612" r:id="rId36"/>
    <p:sldId id="613" r:id="rId37"/>
    <p:sldId id="614" r:id="rId38"/>
    <p:sldId id="615" r:id="rId39"/>
    <p:sldId id="616" r:id="rId40"/>
    <p:sldId id="617" r:id="rId41"/>
    <p:sldId id="618" r:id="rId42"/>
    <p:sldId id="620"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 id="622" r:id="rId56"/>
    <p:sldId id="577" r:id="rId57"/>
    <p:sldId id="578" r:id="rId58"/>
    <p:sldId id="580" r:id="rId59"/>
    <p:sldId id="581" r:id="rId60"/>
    <p:sldId id="583" r:id="rId61"/>
    <p:sldId id="582" r:id="rId62"/>
    <p:sldId id="627" r:id="rId63"/>
    <p:sldId id="585" r:id="rId64"/>
    <p:sldId id="602" r:id="rId65"/>
    <p:sldId id="603" r:id="rId66"/>
    <p:sldId id="604" r:id="rId67"/>
    <p:sldId id="605" r:id="rId68"/>
    <p:sldId id="606" r:id="rId69"/>
    <p:sldId id="586" r:id="rId70"/>
    <p:sldId id="587" r:id="rId71"/>
    <p:sldId id="628" r:id="rId72"/>
    <p:sldId id="624" r:id="rId73"/>
    <p:sldId id="531" r:id="rId74"/>
    <p:sldId id="541" r:id="rId75"/>
    <p:sldId id="54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83" autoAdjust="0"/>
    <p:restoredTop sz="90760" autoAdjust="0"/>
  </p:normalViewPr>
  <p:slideViewPr>
    <p:cSldViewPr snapToGrid="0" snapToObjects="1">
      <p:cViewPr>
        <p:scale>
          <a:sx n="74" d="100"/>
          <a:sy n="74" d="100"/>
        </p:scale>
        <p:origin x="55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1"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custT="1"/>
      <dgm:spPr/>
      <dgm:t>
        <a:bodyPr/>
        <a:lstStyle/>
        <a:p>
          <a:pPr algn="r"/>
          <a:r>
            <a:rPr lang="en-US" sz="2000" b="1" dirty="0"/>
            <a:t>Written Responses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pPr marL="236538" indent="0"/>
          <a:r>
            <a:rPr lang="en-US" sz="2000" dirty="0"/>
            <a:t>Hold up paper</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9198A39B-7233-4E5C-8383-8BE6BAF27A68}">
      <dgm:prSet phldrT="[Text]" custT="1"/>
      <dgm:spPr/>
      <dgm:t>
        <a:bodyPr/>
        <a:lstStyle/>
        <a:p>
          <a:pPr marL="236538" indent="0"/>
          <a:r>
            <a:rPr lang="en-US" sz="2000" dirty="0"/>
            <a:t>White boards</a:t>
          </a:r>
        </a:p>
      </dgm:t>
    </dgm:pt>
    <dgm:pt modelId="{45509A60-8845-4CA4-8C57-F9833175A4AE}" type="parTrans" cxnId="{4C3E7F16-58E8-4759-9D6C-E10E5F7F8615}">
      <dgm:prSet/>
      <dgm:spPr/>
      <dgm:t>
        <a:bodyPr/>
        <a:lstStyle/>
        <a:p>
          <a:endParaRPr lang="en-US"/>
        </a:p>
      </dgm:t>
    </dgm:pt>
    <dgm:pt modelId="{55FD3837-E100-4A41-9273-C28F58732EF1}" type="sibTrans" cxnId="{4C3E7F16-58E8-4759-9D6C-E10E5F7F86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Ready Responses</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Hands up when ready</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3FADBE49-6F5B-4140-B5CF-7B29882AA056}">
      <dgm:prSet phldrT="[Text]" custT="1"/>
      <dgm:spPr/>
      <dgm:t>
        <a:bodyPr/>
        <a:lstStyle/>
        <a:p>
          <a:pPr marL="236538" indent="0"/>
          <a:r>
            <a:rPr lang="en-US" sz="2000" dirty="0"/>
            <a:t>Personal Chalkboards</a:t>
          </a:r>
        </a:p>
      </dgm:t>
    </dgm:pt>
    <dgm:pt modelId="{6A3AC913-CCCD-4E87-962A-F17E2A2A69EC}" type="parTrans" cxnId="{87784C74-77EC-4E10-AAC9-B7DADB2D2055}">
      <dgm:prSet/>
      <dgm:spPr/>
      <dgm:t>
        <a:bodyPr/>
        <a:lstStyle/>
        <a:p>
          <a:endParaRPr lang="en-US"/>
        </a:p>
      </dgm:t>
    </dgm:pt>
    <dgm:pt modelId="{232CDD90-39F2-462B-992A-C0BA2CBFD81A}" type="sibTrans" cxnId="{87784C74-77EC-4E10-AAC9-B7DADB2D2055}">
      <dgm:prSet/>
      <dgm:spPr/>
      <dgm:t>
        <a:bodyPr/>
        <a:lstStyle/>
        <a:p>
          <a:endParaRPr lang="en-US"/>
        </a:p>
      </dgm:t>
    </dgm:pt>
    <dgm:pt modelId="{51BC0EF0-5C2A-4364-AD1A-24BA4C6324B5}">
      <dgm:prSet phldrT="[Text]" custT="1"/>
      <dgm:spPr/>
      <dgm:t>
        <a:bodyPr/>
        <a:lstStyle/>
        <a:p>
          <a:pPr marL="236538" indent="0"/>
          <a:r>
            <a:rPr lang="en-US" sz="2000" dirty="0"/>
            <a:t>Answers on cards</a:t>
          </a:r>
        </a:p>
      </dgm:t>
    </dgm:pt>
    <dgm:pt modelId="{9FA65323-1C35-462B-B480-C4B039DC0648}" type="parTrans" cxnId="{03F0FEAF-199A-47F4-B375-6D4618476B35}">
      <dgm:prSet/>
      <dgm:spPr/>
      <dgm:t>
        <a:bodyPr/>
        <a:lstStyle/>
        <a:p>
          <a:endParaRPr lang="en-US"/>
        </a:p>
      </dgm:t>
    </dgm:pt>
    <dgm:pt modelId="{457EBAE0-1A72-462D-8E67-BE0EC6B0F7E2}" type="sibTrans" cxnId="{03F0FEAF-199A-47F4-B375-6D4618476B35}">
      <dgm:prSet/>
      <dgm:spPr/>
      <dgm:t>
        <a:bodyPr/>
        <a:lstStyle/>
        <a:p>
          <a:endParaRPr lang="en-US"/>
        </a:p>
      </dgm:t>
    </dgm:pt>
    <dgm:pt modelId="{834312B0-D96E-4EC1-8F63-97822C491171}">
      <dgm:prSet phldrT="[Text]" custT="1"/>
      <dgm:spPr/>
      <dgm:t>
        <a:bodyPr/>
        <a:lstStyle/>
        <a:p>
          <a:r>
            <a:rPr lang="en-US" sz="2000" dirty="0">
              <a:solidFill>
                <a:schemeClr val="tx2">
                  <a:lumMod val="75000"/>
                </a:schemeClr>
              </a:solidFill>
            </a:rPr>
            <a:t>Thinker’s chin</a:t>
          </a:r>
        </a:p>
      </dgm:t>
    </dgm:pt>
    <dgm:pt modelId="{701EFB13-BC34-4A74-9522-5F9B9539FC97}" type="parTrans" cxnId="{A27C11DC-CDAF-47C3-9E90-8E5ED838FC5C}">
      <dgm:prSet/>
      <dgm:spPr/>
      <dgm:t>
        <a:bodyPr/>
        <a:lstStyle/>
        <a:p>
          <a:endParaRPr lang="en-US"/>
        </a:p>
      </dgm:t>
    </dgm:pt>
    <dgm:pt modelId="{59A0B6A6-1880-4F34-9FCD-8CF4258FBA53}" type="sibTrans" cxnId="{A27C11DC-CDAF-47C3-9E90-8E5ED838FC5C}">
      <dgm:prSet/>
      <dgm:spPr/>
      <dgm:t>
        <a:bodyPr/>
        <a:lstStyle/>
        <a:p>
          <a:endParaRPr lang="en-US"/>
        </a:p>
      </dgm:t>
    </dgm:pt>
    <dgm:pt modelId="{67A7695B-4B72-4E74-8E75-EEC5E5D45152}">
      <dgm:prSet phldrT="[Text]" custT="1"/>
      <dgm:spPr/>
      <dgm:t>
        <a:bodyPr/>
        <a:lstStyle/>
        <a:p>
          <a:r>
            <a:rPr lang="en-US" sz="2000" dirty="0">
              <a:solidFill>
                <a:schemeClr val="tx2">
                  <a:lumMod val="75000"/>
                </a:schemeClr>
              </a:solidFill>
            </a:rPr>
            <a:t>Stand up when ready</a:t>
          </a:r>
        </a:p>
      </dgm:t>
    </dgm:pt>
    <dgm:pt modelId="{45539E03-735D-4437-92C9-4213C730DDF7}" type="parTrans" cxnId="{E94B0600-C6A1-475B-847B-CA5FC6F7C891}">
      <dgm:prSet/>
      <dgm:spPr/>
      <dgm:t>
        <a:bodyPr/>
        <a:lstStyle/>
        <a:p>
          <a:endParaRPr lang="en-US"/>
        </a:p>
      </dgm:t>
    </dgm:pt>
    <dgm:pt modelId="{C2C6FC70-FAB7-449E-AC19-A7AEC0E4F410}" type="sibTrans" cxnId="{E94B0600-C6A1-475B-847B-CA5FC6F7C891}">
      <dgm:prSet/>
      <dgm:spPr/>
      <dgm:t>
        <a:bodyPr/>
        <a:lstStyle/>
        <a:p>
          <a:endParaRPr lang="en-US"/>
        </a:p>
      </dgm:t>
    </dgm:pt>
    <dgm:pt modelId="{D53401C8-330B-4D8F-8873-A97EC5406E4E}">
      <dgm:prSet phldrT="[Text]" custT="1"/>
      <dgm:spPr/>
      <dgm:t>
        <a:bodyPr/>
        <a:lstStyle/>
        <a:p>
          <a:r>
            <a:rPr lang="en-US" sz="2000" dirty="0">
              <a:solidFill>
                <a:schemeClr val="tx2">
                  <a:lumMod val="75000"/>
                </a:schemeClr>
              </a:solidFill>
            </a:rPr>
            <a:t>Put your pen on your paper when ready</a:t>
          </a:r>
        </a:p>
      </dgm:t>
    </dgm:pt>
    <dgm:pt modelId="{77408E5B-97DF-42F1-B0C2-2B865AABC0C5}" type="parTrans" cxnId="{B87079C9-D74F-47FA-A6D6-CCF317FE50C5}">
      <dgm:prSet/>
      <dgm:spPr/>
      <dgm:t>
        <a:bodyPr/>
        <a:lstStyle/>
        <a:p>
          <a:endParaRPr lang="en-US"/>
        </a:p>
      </dgm:t>
    </dgm:pt>
    <dgm:pt modelId="{EBA7709D-F8B6-4804-A8FA-602E0CB893AA}" type="sibTrans" cxnId="{B87079C9-D74F-47FA-A6D6-CCF317FE50C5}">
      <dgm:prSet/>
      <dgm:spPr/>
      <dgm:t>
        <a:bodyPr/>
        <a:lstStyle/>
        <a:p>
          <a:endParaRPr lang="en-US"/>
        </a:p>
      </dgm:t>
    </dgm:pt>
    <dgm:pt modelId="{D0DF734F-AA7C-4E60-B887-3F4A8A93DB8A}">
      <dgm:prSet phldrT="[Text]" custT="1"/>
      <dgm:spPr/>
      <dgm:t>
        <a:bodyPr/>
        <a:lstStyle/>
        <a:p>
          <a:r>
            <a:rPr lang="en-US" sz="2000" dirty="0">
              <a:solidFill>
                <a:schemeClr val="tx2">
                  <a:lumMod val="75000"/>
                </a:schemeClr>
              </a:solidFill>
            </a:rPr>
            <a:t>All eyes on teacher</a:t>
          </a:r>
        </a:p>
      </dgm:t>
    </dgm:pt>
    <dgm:pt modelId="{035B3CC8-E847-4B76-8337-A9414933DD1C}" type="parTrans" cxnId="{AAC847DE-0698-4606-8F52-3A789A98E324}">
      <dgm:prSet/>
      <dgm:spPr/>
      <dgm:t>
        <a:bodyPr/>
        <a:lstStyle/>
        <a:p>
          <a:endParaRPr lang="en-US"/>
        </a:p>
      </dgm:t>
    </dgm:pt>
    <dgm:pt modelId="{06E6BEB6-EBC7-49B4-A186-E2E54BC4E6C6}" type="sibTrans" cxnId="{AAC847DE-0698-4606-8F52-3A789A98E324}">
      <dgm:prSet/>
      <dgm:spPr/>
      <dgm:t>
        <a:bodyPr/>
        <a:lstStyle/>
        <a:p>
          <a:endParaRPr lang="en-US"/>
        </a:p>
      </dgm:t>
    </dgm:pt>
    <dgm:pt modelId="{058BE289-CC09-436A-9614-B76BC2CE2EFF}" type="pres">
      <dgm:prSet presAssocID="{7F93F6A7-96D5-46C6-9396-E2A969168399}" presName="Name0" presStyleCnt="0">
        <dgm:presLayoutVars>
          <dgm:dir/>
          <dgm:animLvl val="lvl"/>
          <dgm:resizeHandles val="exact"/>
        </dgm:presLayoutVars>
      </dgm:prSet>
      <dgm:spPr/>
      <dgm:t>
        <a:bodyPr/>
        <a:lstStyle/>
        <a:p>
          <a:endParaRPr lang="en-US"/>
        </a:p>
      </dgm:t>
    </dgm:pt>
    <dgm:pt modelId="{1408AAEA-3FFA-4C41-8B4E-3F841D585770}" type="pres">
      <dgm:prSet presAssocID="{8934A037-11EC-4A12-9703-A5CEA0B83634}" presName="compositeNode" presStyleCnt="0">
        <dgm:presLayoutVars>
          <dgm:bulletEnabled val="1"/>
        </dgm:presLayoutVars>
      </dgm:prSet>
      <dgm:spPr/>
    </dgm:pt>
    <dgm:pt modelId="{BDECC924-D557-4FC8-B3E8-D6A72D5C7695}" type="pres">
      <dgm:prSet presAssocID="{8934A037-11EC-4A12-9703-A5CEA0B83634}" presName="bgRect" presStyleLbl="node1" presStyleIdx="0" presStyleCnt="2"/>
      <dgm:spPr/>
      <dgm:t>
        <a:bodyPr/>
        <a:lstStyle/>
        <a:p>
          <a:endParaRPr lang="en-US"/>
        </a:p>
      </dgm:t>
    </dgm:pt>
    <dgm:pt modelId="{1E598D68-4094-40B0-8FCD-F274D84ABAB1}"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5A98CF95-6EE1-47B2-BDF3-55C59F3227BD}" type="pres">
      <dgm:prSet presAssocID="{8934A037-11EC-4A12-9703-A5CEA0B83634}" presName="childNode" presStyleLbl="node1" presStyleIdx="0" presStyleCnt="2">
        <dgm:presLayoutVars>
          <dgm:bulletEnabled val="1"/>
        </dgm:presLayoutVars>
      </dgm:prSet>
      <dgm:spPr/>
      <dgm:t>
        <a:bodyPr/>
        <a:lstStyle/>
        <a:p>
          <a:endParaRPr lang="en-US"/>
        </a:p>
      </dgm:t>
    </dgm:pt>
    <dgm:pt modelId="{44AE08D1-A337-4135-A361-013EE857EF68}" type="pres">
      <dgm:prSet presAssocID="{AFF88B31-A276-4537-977C-AAEB7E72AABF}" presName="hSp" presStyleCnt="0"/>
      <dgm:spPr/>
    </dgm:pt>
    <dgm:pt modelId="{4055EEAC-B8F1-494F-B994-8D9B2ADE254F}" type="pres">
      <dgm:prSet presAssocID="{AFF88B31-A276-4537-977C-AAEB7E72AABF}" presName="vProcSp" presStyleCnt="0"/>
      <dgm:spPr/>
    </dgm:pt>
    <dgm:pt modelId="{9062A97D-9381-4220-AB81-AB8C0697B80D}" type="pres">
      <dgm:prSet presAssocID="{AFF88B31-A276-4537-977C-AAEB7E72AABF}" presName="vSp1" presStyleCnt="0"/>
      <dgm:spPr/>
    </dgm:pt>
    <dgm:pt modelId="{40EB269D-6A71-4912-A09E-255A8ED7D3FD}" type="pres">
      <dgm:prSet presAssocID="{AFF88B31-A276-4537-977C-AAEB7E72AABF}" presName="simulatedConn" presStyleLbl="solidFgAcc1" presStyleIdx="0" presStyleCnt="1" custLinFactNeighborY="87067"/>
      <dgm:spPr/>
    </dgm:pt>
    <dgm:pt modelId="{B79584CB-AA7C-448E-9724-5F258FB76355}" type="pres">
      <dgm:prSet presAssocID="{AFF88B31-A276-4537-977C-AAEB7E72AABF}" presName="vSp2" presStyleCnt="0"/>
      <dgm:spPr/>
    </dgm:pt>
    <dgm:pt modelId="{ADCD2588-AF14-4A0D-BFDC-205AF68B7DAF}" type="pres">
      <dgm:prSet presAssocID="{AFF88B31-A276-4537-977C-AAEB7E72AABF}" presName="sibTrans" presStyleCnt="0"/>
      <dgm:spPr/>
    </dgm:pt>
    <dgm:pt modelId="{128B8F4D-7C57-4689-A29F-CA271118AB5A}" type="pres">
      <dgm:prSet presAssocID="{2A892F4C-0BC8-45EE-A7E0-E7E61D8A7068}" presName="compositeNode" presStyleCnt="0">
        <dgm:presLayoutVars>
          <dgm:bulletEnabled val="1"/>
        </dgm:presLayoutVars>
      </dgm:prSet>
      <dgm:spPr/>
    </dgm:pt>
    <dgm:pt modelId="{709DD0E3-F596-4445-8B7A-4A9D1BAD40D1}" type="pres">
      <dgm:prSet presAssocID="{2A892F4C-0BC8-45EE-A7E0-E7E61D8A7068}" presName="bgRect" presStyleLbl="node1" presStyleIdx="1" presStyleCnt="2"/>
      <dgm:spPr/>
      <dgm:t>
        <a:bodyPr/>
        <a:lstStyle/>
        <a:p>
          <a:endParaRPr lang="en-US"/>
        </a:p>
      </dgm:t>
    </dgm:pt>
    <dgm:pt modelId="{55B68F6D-48B1-4DA7-8D5C-C2D30696F1D9}"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553EC969-2029-404B-BAD2-C01DD96B9DEA}"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55066E3B-AD44-F343-810F-2EE6138676F3}" type="presOf" srcId="{8A2E02DF-A6F3-49F6-9234-1769A4196DF1}" destId="{5A98CF95-6EE1-47B2-BDF3-55C59F3227BD}" srcOrd="0" destOrd="0" presId="urn:microsoft.com/office/officeart/2005/8/layout/hProcess7#1"/>
    <dgm:cxn modelId="{03F0FEAF-199A-47F4-B375-6D4618476B35}" srcId="{8934A037-11EC-4A12-9703-A5CEA0B83634}" destId="{51BC0EF0-5C2A-4364-AD1A-24BA4C6324B5}" srcOrd="3" destOrd="0" parTransId="{9FA65323-1C35-462B-B480-C4B039DC0648}" sibTransId="{457EBAE0-1A72-462D-8E67-BE0EC6B0F7E2}"/>
    <dgm:cxn modelId="{63B7B4FB-A60A-CC41-B2D1-FC268D0BA07C}" type="presOf" srcId="{8934A037-11EC-4A12-9703-A5CEA0B83634}" destId="{1E598D68-4094-40B0-8FCD-F274D84ABAB1}" srcOrd="1" destOrd="0" presId="urn:microsoft.com/office/officeart/2005/8/layout/hProcess7#1"/>
    <dgm:cxn modelId="{EB7E8BF0-F682-4910-BB20-6FB779A2C9BB}" srcId="{7F93F6A7-96D5-46C6-9396-E2A969168399}" destId="{2A892F4C-0BC8-45EE-A7E0-E7E61D8A7068}" srcOrd="1" destOrd="0" parTransId="{A14A1B16-651A-44EA-B911-5DDB15456A82}" sibTransId="{6D25B517-1B4B-402C-9534-392DCD87D5FD}"/>
    <dgm:cxn modelId="{25F1146F-51CC-444C-BB1D-8A325C9EDB9D}" type="presOf" srcId="{5B71B337-235C-49B8-B4D1-264E153A2005}" destId="{553EC969-2029-404B-BAD2-C01DD96B9DEA}" srcOrd="0" destOrd="0" presId="urn:microsoft.com/office/officeart/2005/8/layout/hProcess7#1"/>
    <dgm:cxn modelId="{87784C74-77EC-4E10-AAC9-B7DADB2D2055}" srcId="{8934A037-11EC-4A12-9703-A5CEA0B83634}" destId="{3FADBE49-6F5B-4140-B5CF-7B29882AA056}" srcOrd="2" destOrd="0" parTransId="{6A3AC913-CCCD-4E87-962A-F17E2A2A69EC}" sibTransId="{232CDD90-39F2-462B-992A-C0BA2CBFD81A}"/>
    <dgm:cxn modelId="{B87079C9-D74F-47FA-A6D6-CCF317FE50C5}" srcId="{2A892F4C-0BC8-45EE-A7E0-E7E61D8A7068}" destId="{D53401C8-330B-4D8F-8873-A97EC5406E4E}" srcOrd="3" destOrd="0" parTransId="{77408E5B-97DF-42F1-B0C2-2B865AABC0C5}" sibTransId="{EBA7709D-F8B6-4804-A8FA-602E0CB893AA}"/>
    <dgm:cxn modelId="{4C3E7F16-58E8-4759-9D6C-E10E5F7F8615}" srcId="{8934A037-11EC-4A12-9703-A5CEA0B83634}" destId="{9198A39B-7233-4E5C-8383-8BE6BAF27A68}" srcOrd="1" destOrd="0" parTransId="{45509A60-8845-4CA4-8C57-F9833175A4AE}" sibTransId="{55FD3837-E100-4A41-9273-C28F58732EF1}"/>
    <dgm:cxn modelId="{92087990-D66B-AB4A-8A9F-EA0D7C0BFB01}" type="presOf" srcId="{2A892F4C-0BC8-45EE-A7E0-E7E61D8A7068}" destId="{709DD0E3-F596-4445-8B7A-4A9D1BAD40D1}" srcOrd="0" destOrd="0" presId="urn:microsoft.com/office/officeart/2005/8/layout/hProcess7#1"/>
    <dgm:cxn modelId="{188FBA05-41B9-42F8-8D4B-3A3E680793C5}" srcId="{2A892F4C-0BC8-45EE-A7E0-E7E61D8A7068}" destId="{5B71B337-235C-49B8-B4D1-264E153A2005}" srcOrd="0" destOrd="0" parTransId="{3A3FC984-FCA8-4E30-985D-D107E3E71F8B}" sibTransId="{ED39D2D0-CEF2-4619-B708-40101816CB32}"/>
    <dgm:cxn modelId="{E94B0600-C6A1-475B-847B-CA5FC6F7C891}" srcId="{2A892F4C-0BC8-45EE-A7E0-E7E61D8A7068}" destId="{67A7695B-4B72-4E74-8E75-EEC5E5D45152}" srcOrd="2" destOrd="0" parTransId="{45539E03-735D-4437-92C9-4213C730DDF7}" sibTransId="{C2C6FC70-FAB7-449E-AC19-A7AEC0E4F410}"/>
    <dgm:cxn modelId="{977D39ED-104D-7E40-93A4-A50DA6CAA2F9}" type="presOf" srcId="{67A7695B-4B72-4E74-8E75-EEC5E5D45152}" destId="{553EC969-2029-404B-BAD2-C01DD96B9DEA}" srcOrd="0" destOrd="2" presId="urn:microsoft.com/office/officeart/2005/8/layout/hProcess7#1"/>
    <dgm:cxn modelId="{647426D6-5F8C-6848-8F3D-BA690F16DF77}" type="presOf" srcId="{D0DF734F-AA7C-4E60-B887-3F4A8A93DB8A}" destId="{553EC969-2029-404B-BAD2-C01DD96B9DEA}" srcOrd="0" destOrd="4" presId="urn:microsoft.com/office/officeart/2005/8/layout/hProcess7#1"/>
    <dgm:cxn modelId="{63AE6360-B3AF-A346-8580-CEC86FD22F8F}" type="presOf" srcId="{834312B0-D96E-4EC1-8F63-97822C491171}" destId="{553EC969-2029-404B-BAD2-C01DD96B9DEA}" srcOrd="0" destOrd="1" presId="urn:microsoft.com/office/officeart/2005/8/layout/hProcess7#1"/>
    <dgm:cxn modelId="{16C50DF8-7AD7-CB40-BAB0-A218F38CB686}" type="presOf" srcId="{9198A39B-7233-4E5C-8383-8BE6BAF27A68}" destId="{5A98CF95-6EE1-47B2-BDF3-55C59F3227BD}" srcOrd="0" destOrd="1" presId="urn:microsoft.com/office/officeart/2005/8/layout/hProcess7#1"/>
    <dgm:cxn modelId="{4FD38D03-7B8B-AC45-BC50-0363D1F6EB9F}" type="presOf" srcId="{51BC0EF0-5C2A-4364-AD1A-24BA4C6324B5}" destId="{5A98CF95-6EE1-47B2-BDF3-55C59F3227BD}" srcOrd="0" destOrd="3" presId="urn:microsoft.com/office/officeart/2005/8/layout/hProcess7#1"/>
    <dgm:cxn modelId="{E471E7B1-669E-084E-999D-000F84AF9784}" type="presOf" srcId="{3FADBE49-6F5B-4140-B5CF-7B29882AA056}" destId="{5A98CF95-6EE1-47B2-BDF3-55C59F3227BD}" srcOrd="0" destOrd="2" presId="urn:microsoft.com/office/officeart/2005/8/layout/hProcess7#1"/>
    <dgm:cxn modelId="{6F60B169-CABC-C247-86F1-55E8BFCCF517}" type="presOf" srcId="{8934A037-11EC-4A12-9703-A5CEA0B83634}" destId="{BDECC924-D557-4FC8-B3E8-D6A72D5C7695}" srcOrd="0" destOrd="0" presId="urn:microsoft.com/office/officeart/2005/8/layout/hProcess7#1"/>
    <dgm:cxn modelId="{82DFD90A-6DF0-304D-9EA5-C8A45CFCA025}" type="presOf" srcId="{2A892F4C-0BC8-45EE-A7E0-E7E61D8A7068}" destId="{55B68F6D-48B1-4DA7-8D5C-C2D30696F1D9}" srcOrd="1" destOrd="0" presId="urn:microsoft.com/office/officeart/2005/8/layout/hProcess7#1"/>
    <dgm:cxn modelId="{A27C11DC-CDAF-47C3-9E90-8E5ED838FC5C}" srcId="{2A892F4C-0BC8-45EE-A7E0-E7E61D8A7068}" destId="{834312B0-D96E-4EC1-8F63-97822C491171}" srcOrd="1" destOrd="0" parTransId="{701EFB13-BC34-4A74-9522-5F9B9539FC97}" sibTransId="{59A0B6A6-1880-4F34-9FCD-8CF4258FBA53}"/>
    <dgm:cxn modelId="{AAC847DE-0698-4606-8F52-3A789A98E324}" srcId="{2A892F4C-0BC8-45EE-A7E0-E7E61D8A7068}" destId="{D0DF734F-AA7C-4E60-B887-3F4A8A93DB8A}" srcOrd="4" destOrd="0" parTransId="{035B3CC8-E847-4B76-8337-A9414933DD1C}" sibTransId="{06E6BEB6-EBC7-49B4-A186-E2E54BC4E6C6}"/>
    <dgm:cxn modelId="{EE59098C-E8D0-7F46-9988-7A610105DD1C}" type="presOf" srcId="{D53401C8-330B-4D8F-8873-A97EC5406E4E}" destId="{553EC969-2029-404B-BAD2-C01DD96B9DEA}" srcOrd="0" destOrd="3" presId="urn:microsoft.com/office/officeart/2005/8/layout/hProcess7#1"/>
    <dgm:cxn modelId="{3CE9B5F8-F72E-4D4B-B3C3-25A57ED5B155}" srcId="{7F93F6A7-96D5-46C6-9396-E2A969168399}" destId="{8934A037-11EC-4A12-9703-A5CEA0B83634}" srcOrd="0" destOrd="0" parTransId="{9BB46EF3-6FB2-47E6-943E-4887AC56A61B}" sibTransId="{AFF88B31-A276-4537-977C-AAEB7E72AABF}"/>
    <dgm:cxn modelId="{87DBE9BF-8A47-D249-B210-456727533442}" type="presOf" srcId="{7F93F6A7-96D5-46C6-9396-E2A969168399}" destId="{058BE289-CC09-436A-9614-B76BC2CE2EFF}" srcOrd="0" destOrd="0" presId="urn:microsoft.com/office/officeart/2005/8/layout/hProcess7#1"/>
    <dgm:cxn modelId="{5FC81FE8-E4A5-4AD7-A912-BDA8ACB1B515}" srcId="{8934A037-11EC-4A12-9703-A5CEA0B83634}" destId="{8A2E02DF-A6F3-49F6-9234-1769A4196DF1}" srcOrd="0" destOrd="0" parTransId="{40C2E26D-17C5-46D3-A48F-A6A7C0DABE1D}" sibTransId="{10AC7B91-8B49-4AD3-B50A-75C039DC185D}"/>
    <dgm:cxn modelId="{9951B3E4-D72F-5246-BD91-F7B557F0EA45}" type="presParOf" srcId="{058BE289-CC09-436A-9614-B76BC2CE2EFF}" destId="{1408AAEA-3FFA-4C41-8B4E-3F841D585770}" srcOrd="0" destOrd="0" presId="urn:microsoft.com/office/officeart/2005/8/layout/hProcess7#1"/>
    <dgm:cxn modelId="{ACC40319-CDCD-EA49-A06F-69D6D32F17D6}" type="presParOf" srcId="{1408AAEA-3FFA-4C41-8B4E-3F841D585770}" destId="{BDECC924-D557-4FC8-B3E8-D6A72D5C7695}" srcOrd="0" destOrd="0" presId="urn:microsoft.com/office/officeart/2005/8/layout/hProcess7#1"/>
    <dgm:cxn modelId="{98489E59-5F30-C84F-BCE4-06DF0B76CBC0}" type="presParOf" srcId="{1408AAEA-3FFA-4C41-8B4E-3F841D585770}" destId="{1E598D68-4094-40B0-8FCD-F274D84ABAB1}" srcOrd="1" destOrd="0" presId="urn:microsoft.com/office/officeart/2005/8/layout/hProcess7#1"/>
    <dgm:cxn modelId="{464CABC0-9498-C845-BC52-AB2BD10FFAD2}" type="presParOf" srcId="{1408AAEA-3FFA-4C41-8B4E-3F841D585770}" destId="{5A98CF95-6EE1-47B2-BDF3-55C59F3227BD}" srcOrd="2" destOrd="0" presId="urn:microsoft.com/office/officeart/2005/8/layout/hProcess7#1"/>
    <dgm:cxn modelId="{530EA6BA-05B6-224A-8431-DA5B10C88A52}" type="presParOf" srcId="{058BE289-CC09-436A-9614-B76BC2CE2EFF}" destId="{44AE08D1-A337-4135-A361-013EE857EF68}" srcOrd="1" destOrd="0" presId="urn:microsoft.com/office/officeart/2005/8/layout/hProcess7#1"/>
    <dgm:cxn modelId="{E8C422C8-B61D-8447-A466-53CABCE47DDA}" type="presParOf" srcId="{058BE289-CC09-436A-9614-B76BC2CE2EFF}" destId="{4055EEAC-B8F1-494F-B994-8D9B2ADE254F}" srcOrd="2" destOrd="0" presId="urn:microsoft.com/office/officeart/2005/8/layout/hProcess7#1"/>
    <dgm:cxn modelId="{6AAE464C-F517-8245-911B-A2F16B561643}" type="presParOf" srcId="{4055EEAC-B8F1-494F-B994-8D9B2ADE254F}" destId="{9062A97D-9381-4220-AB81-AB8C0697B80D}" srcOrd="0" destOrd="0" presId="urn:microsoft.com/office/officeart/2005/8/layout/hProcess7#1"/>
    <dgm:cxn modelId="{0DCFB45B-5A16-0A48-A416-3E8E10E6C7C0}" type="presParOf" srcId="{4055EEAC-B8F1-494F-B994-8D9B2ADE254F}" destId="{40EB269D-6A71-4912-A09E-255A8ED7D3FD}" srcOrd="1" destOrd="0" presId="urn:microsoft.com/office/officeart/2005/8/layout/hProcess7#1"/>
    <dgm:cxn modelId="{AE3078EE-4C7A-0340-B91E-CF28FED57B3E}" type="presParOf" srcId="{4055EEAC-B8F1-494F-B994-8D9B2ADE254F}" destId="{B79584CB-AA7C-448E-9724-5F258FB76355}" srcOrd="2" destOrd="0" presId="urn:microsoft.com/office/officeart/2005/8/layout/hProcess7#1"/>
    <dgm:cxn modelId="{5146FF78-D19B-AC45-9532-ED9E01C7EF35}" type="presParOf" srcId="{058BE289-CC09-436A-9614-B76BC2CE2EFF}" destId="{ADCD2588-AF14-4A0D-BFDC-205AF68B7DAF}" srcOrd="3" destOrd="0" presId="urn:microsoft.com/office/officeart/2005/8/layout/hProcess7#1"/>
    <dgm:cxn modelId="{2ECEB414-6437-7344-AFB4-1C6B08EBCF2B}" type="presParOf" srcId="{058BE289-CC09-436A-9614-B76BC2CE2EFF}" destId="{128B8F4D-7C57-4689-A29F-CA271118AB5A}" srcOrd="4" destOrd="0" presId="urn:microsoft.com/office/officeart/2005/8/layout/hProcess7#1"/>
    <dgm:cxn modelId="{658913DD-C572-3C49-BB4A-9DBB0F96CCB1}" type="presParOf" srcId="{128B8F4D-7C57-4689-A29F-CA271118AB5A}" destId="{709DD0E3-F596-4445-8B7A-4A9D1BAD40D1}" srcOrd="0" destOrd="0" presId="urn:microsoft.com/office/officeart/2005/8/layout/hProcess7#1"/>
    <dgm:cxn modelId="{5910C6E7-FEAC-DA4F-8FC6-D924274EFD2F}" type="presParOf" srcId="{128B8F4D-7C57-4689-A29F-CA271118AB5A}" destId="{55B68F6D-48B1-4DA7-8D5C-C2D30696F1D9}" srcOrd="1" destOrd="0" presId="urn:microsoft.com/office/officeart/2005/8/layout/hProcess7#1"/>
    <dgm:cxn modelId="{F727C80C-3755-B144-8D32-E490622B8FA0}" type="presParOf" srcId="{128B8F4D-7C57-4689-A29F-CA271118AB5A}" destId="{553EC969-2029-404B-BAD2-C01DD96B9DE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2"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dgm:spPr/>
      <dgm:t>
        <a:bodyPr/>
        <a:lstStyle/>
        <a:p>
          <a:pPr algn="r"/>
          <a:r>
            <a:rPr lang="en-US" b="1" dirty="0"/>
            <a:t>Making Choices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r>
            <a:rPr lang="en-US" sz="2000" dirty="0"/>
            <a:t>Open hand/closed hand</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Ranking</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Rank with your fingers</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84F5B8C6-C444-49F0-B711-F4A54A66B049}">
      <dgm:prSet phldrT="[Text]" custT="1"/>
      <dgm:spPr/>
      <dgm:t>
        <a:bodyPr/>
        <a:lstStyle/>
        <a:p>
          <a:r>
            <a:rPr lang="en-US" sz="2000" dirty="0"/>
            <a:t>Thumbs/Pens up/down</a:t>
          </a:r>
        </a:p>
      </dgm:t>
    </dgm:pt>
    <dgm:pt modelId="{C3DAEF56-C29F-4504-97DF-1DCA30144C10}" type="parTrans" cxnId="{7FA09AE2-4FBE-4E2C-9D56-E84CA3FFA128}">
      <dgm:prSet/>
      <dgm:spPr/>
      <dgm:t>
        <a:bodyPr/>
        <a:lstStyle/>
        <a:p>
          <a:endParaRPr lang="en-US"/>
        </a:p>
      </dgm:t>
    </dgm:pt>
    <dgm:pt modelId="{93A2F9F0-D023-4A2D-A242-8BB0506E8448}" type="sibTrans" cxnId="{7FA09AE2-4FBE-4E2C-9D56-E84CA3FFA128}">
      <dgm:prSet/>
      <dgm:spPr/>
      <dgm:t>
        <a:bodyPr/>
        <a:lstStyle/>
        <a:p>
          <a:endParaRPr lang="en-US"/>
        </a:p>
      </dgm:t>
    </dgm:pt>
    <dgm:pt modelId="{2EE4649E-709B-4A30-918E-04ABC5F50101}">
      <dgm:prSet phldrT="[Text]" custT="1"/>
      <dgm:spPr/>
      <dgm:t>
        <a:bodyPr/>
        <a:lstStyle/>
        <a:p>
          <a:r>
            <a:rPr lang="en-US" sz="2000" dirty="0"/>
            <a:t>Number wheels</a:t>
          </a:r>
        </a:p>
      </dgm:t>
    </dgm:pt>
    <dgm:pt modelId="{1053B25C-CF09-43CF-BC7A-BCF3FC785FA5}" type="parTrans" cxnId="{3AF261CE-24C4-490A-9F0F-A61A964C6FC5}">
      <dgm:prSet/>
      <dgm:spPr/>
      <dgm:t>
        <a:bodyPr/>
        <a:lstStyle/>
        <a:p>
          <a:endParaRPr lang="en-US"/>
        </a:p>
      </dgm:t>
    </dgm:pt>
    <dgm:pt modelId="{38139244-D695-4149-B841-D555339A7F8A}" type="sibTrans" cxnId="{3AF261CE-24C4-490A-9F0F-A61A964C6FC5}">
      <dgm:prSet/>
      <dgm:spPr/>
      <dgm:t>
        <a:bodyPr/>
        <a:lstStyle/>
        <a:p>
          <a:endParaRPr lang="en-US"/>
        </a:p>
      </dgm:t>
    </dgm:pt>
    <dgm:pt modelId="{C7E3139D-9DD7-4078-99AC-2C793527F131}">
      <dgm:prSet phldrT="[Text]" custT="1"/>
      <dgm:spPr/>
      <dgm:t>
        <a:bodyPr/>
        <a:lstStyle/>
        <a:p>
          <a:r>
            <a:rPr lang="en-US" sz="2000" dirty="0"/>
            <a:t>Green card/red card</a:t>
          </a:r>
        </a:p>
      </dgm:t>
    </dgm:pt>
    <dgm:pt modelId="{68BE6754-83B2-46CB-AEC0-3EA7A3352013}" type="parTrans" cxnId="{F1EFABEF-1EE8-479E-ABAC-DD495BFCA039}">
      <dgm:prSet/>
      <dgm:spPr/>
      <dgm:t>
        <a:bodyPr/>
        <a:lstStyle/>
        <a:p>
          <a:endParaRPr lang="en-US"/>
        </a:p>
      </dgm:t>
    </dgm:pt>
    <dgm:pt modelId="{CD28689A-53EA-4F28-B86C-E58CE7592E82}" type="sibTrans" cxnId="{F1EFABEF-1EE8-479E-ABAC-DD495BFCA039}">
      <dgm:prSet/>
      <dgm:spPr/>
      <dgm:t>
        <a:bodyPr/>
        <a:lstStyle/>
        <a:p>
          <a:endParaRPr lang="en-US"/>
        </a:p>
      </dgm:t>
    </dgm:pt>
    <dgm:pt modelId="{BC6AD125-5876-4CE6-8BE5-B675B336398A}">
      <dgm:prSet phldrT="[Text]" custT="1"/>
      <dgm:spPr/>
      <dgm:t>
        <a:bodyPr/>
        <a:lstStyle/>
        <a:p>
          <a:r>
            <a:rPr lang="en-US" sz="2000" dirty="0"/>
            <a:t>Move to the corner/spot</a:t>
          </a:r>
        </a:p>
      </dgm:t>
    </dgm:pt>
    <dgm:pt modelId="{F697A9C9-C856-4254-BEB0-6D5287AF27E0}" type="parTrans" cxnId="{681754AF-3198-4A44-92AB-6DCA059C1786}">
      <dgm:prSet/>
      <dgm:spPr/>
      <dgm:t>
        <a:bodyPr/>
        <a:lstStyle/>
        <a:p>
          <a:endParaRPr lang="en-US"/>
        </a:p>
      </dgm:t>
    </dgm:pt>
    <dgm:pt modelId="{AA3D84A5-68F3-4121-9672-64DC93DBD5FA}" type="sibTrans" cxnId="{681754AF-3198-4A44-92AB-6DCA059C1786}">
      <dgm:prSet/>
      <dgm:spPr/>
      <dgm:t>
        <a:bodyPr/>
        <a:lstStyle/>
        <a:p>
          <a:endParaRPr lang="en-US"/>
        </a:p>
      </dgm:t>
    </dgm:pt>
    <dgm:pt modelId="{0103BAFC-9098-431C-8ABB-4FA1FFFA021E}">
      <dgm:prSet phldrT="[Text]" custT="1"/>
      <dgm:spPr/>
      <dgm:t>
        <a:bodyPr/>
        <a:lstStyle/>
        <a:p>
          <a:r>
            <a:rPr lang="en-US" sz="2000" dirty="0">
              <a:solidFill>
                <a:schemeClr val="tx2">
                  <a:lumMod val="75000"/>
                </a:schemeClr>
              </a:solidFill>
            </a:rPr>
            <a:t>Rank with your arm</a:t>
          </a:r>
        </a:p>
      </dgm:t>
    </dgm:pt>
    <dgm:pt modelId="{E4A65499-C615-4B33-B9C5-B921C506E55B}" type="parTrans" cxnId="{B30B7563-6763-4839-A96A-A33D1DAAAB6F}">
      <dgm:prSet/>
      <dgm:spPr/>
      <dgm:t>
        <a:bodyPr/>
        <a:lstStyle/>
        <a:p>
          <a:endParaRPr lang="en-US"/>
        </a:p>
      </dgm:t>
    </dgm:pt>
    <dgm:pt modelId="{7F4F5BF7-1486-41AD-A850-27992D9C1243}" type="sibTrans" cxnId="{B30B7563-6763-4839-A96A-A33D1DAAAB6F}">
      <dgm:prSet/>
      <dgm:spPr/>
      <dgm:t>
        <a:bodyPr/>
        <a:lstStyle/>
        <a:p>
          <a:endParaRPr lang="en-US"/>
        </a:p>
      </dgm:t>
    </dgm:pt>
    <dgm:pt modelId="{CA7D46C7-FE8E-4B83-810F-EA6CAFFCF7D1}">
      <dgm:prSet phldrT="[Text]" custT="1"/>
      <dgm:spPr/>
      <dgm:t>
        <a:bodyPr/>
        <a:lstStyle/>
        <a:p>
          <a:r>
            <a:rPr lang="en-US" sz="2000" dirty="0">
              <a:solidFill>
                <a:schemeClr val="tx2">
                  <a:lumMod val="75000"/>
                </a:schemeClr>
              </a:solidFill>
            </a:rPr>
            <a:t>Line up according to response</a:t>
          </a:r>
        </a:p>
      </dgm:t>
    </dgm:pt>
    <dgm:pt modelId="{46065202-EF88-42E8-A0ED-E642F15557FF}" type="parTrans" cxnId="{27A2673C-E645-4CF1-9150-C930838C957D}">
      <dgm:prSet/>
      <dgm:spPr/>
      <dgm:t>
        <a:bodyPr/>
        <a:lstStyle/>
        <a:p>
          <a:endParaRPr lang="en-US"/>
        </a:p>
      </dgm:t>
    </dgm:pt>
    <dgm:pt modelId="{60AEC78B-1090-46F8-A9BD-8598F5A7F59D}" type="sibTrans" cxnId="{27A2673C-E645-4CF1-9150-C930838C957D}">
      <dgm:prSet/>
      <dgm:spPr/>
      <dgm:t>
        <a:bodyPr/>
        <a:lstStyle/>
        <a:p>
          <a:endParaRPr lang="en-US"/>
        </a:p>
      </dgm:t>
    </dgm:pt>
    <dgm:pt modelId="{710359EC-3EE6-48FF-83EC-86A6E5AF6EC8}">
      <dgm:prSet phldrT="[Text]" custT="1"/>
      <dgm:spPr/>
      <dgm:t>
        <a:bodyPr/>
        <a:lstStyle/>
        <a:p>
          <a:r>
            <a:rPr lang="en-US" sz="2000" dirty="0">
              <a:solidFill>
                <a:schemeClr val="tx2">
                  <a:lumMod val="75000"/>
                </a:schemeClr>
              </a:solidFill>
            </a:rPr>
            <a:t>Knocking/clapping/</a:t>
          </a:r>
        </a:p>
        <a:p>
          <a:r>
            <a:rPr lang="en-US" sz="2000" dirty="0">
              <a:solidFill>
                <a:schemeClr val="tx2">
                  <a:lumMod val="75000"/>
                </a:schemeClr>
              </a:solidFill>
            </a:rPr>
            <a:t>cheering</a:t>
          </a:r>
        </a:p>
      </dgm:t>
    </dgm:pt>
    <dgm:pt modelId="{3B24127D-0C9D-4428-9275-97F955CE9D8D}" type="parTrans" cxnId="{7FA872B4-090D-4FDD-89C1-58A3CD0E6EE7}">
      <dgm:prSet/>
      <dgm:spPr/>
      <dgm:t>
        <a:bodyPr/>
        <a:lstStyle/>
        <a:p>
          <a:endParaRPr lang="en-US"/>
        </a:p>
      </dgm:t>
    </dgm:pt>
    <dgm:pt modelId="{84191DBF-366D-440D-AC84-92DDAE82CFEF}" type="sibTrans" cxnId="{7FA872B4-090D-4FDD-89C1-58A3CD0E6EE7}">
      <dgm:prSet/>
      <dgm:spPr/>
      <dgm:t>
        <a:bodyPr/>
        <a:lstStyle/>
        <a:p>
          <a:endParaRPr lang="en-US"/>
        </a:p>
      </dgm:t>
    </dgm:pt>
    <dgm:pt modelId="{A9A060F1-7324-4A64-AAD3-DD0CBD5EBCA0}" type="pres">
      <dgm:prSet presAssocID="{7F93F6A7-96D5-46C6-9396-E2A969168399}" presName="Name0" presStyleCnt="0">
        <dgm:presLayoutVars>
          <dgm:dir/>
          <dgm:animLvl val="lvl"/>
          <dgm:resizeHandles val="exact"/>
        </dgm:presLayoutVars>
      </dgm:prSet>
      <dgm:spPr/>
      <dgm:t>
        <a:bodyPr/>
        <a:lstStyle/>
        <a:p>
          <a:endParaRPr lang="en-US"/>
        </a:p>
      </dgm:t>
    </dgm:pt>
    <dgm:pt modelId="{8054C87D-1590-42E1-BAC4-3ADF0FAEE196}" type="pres">
      <dgm:prSet presAssocID="{8934A037-11EC-4A12-9703-A5CEA0B83634}" presName="compositeNode" presStyleCnt="0">
        <dgm:presLayoutVars>
          <dgm:bulletEnabled val="1"/>
        </dgm:presLayoutVars>
      </dgm:prSet>
      <dgm:spPr/>
    </dgm:pt>
    <dgm:pt modelId="{F12EC0BB-5602-4BE2-AF29-44A976760103}" type="pres">
      <dgm:prSet presAssocID="{8934A037-11EC-4A12-9703-A5CEA0B83634}" presName="bgRect" presStyleLbl="node1" presStyleIdx="0" presStyleCnt="2"/>
      <dgm:spPr/>
      <dgm:t>
        <a:bodyPr/>
        <a:lstStyle/>
        <a:p>
          <a:endParaRPr lang="en-US"/>
        </a:p>
      </dgm:t>
    </dgm:pt>
    <dgm:pt modelId="{1F7D5056-BD23-4557-ACCD-A3014F07C234}"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2EF58140-C229-4CAE-85DC-43CDBAF5216C}" type="pres">
      <dgm:prSet presAssocID="{8934A037-11EC-4A12-9703-A5CEA0B83634}" presName="childNode" presStyleLbl="node1" presStyleIdx="0" presStyleCnt="2">
        <dgm:presLayoutVars>
          <dgm:bulletEnabled val="1"/>
        </dgm:presLayoutVars>
      </dgm:prSet>
      <dgm:spPr/>
      <dgm:t>
        <a:bodyPr/>
        <a:lstStyle/>
        <a:p>
          <a:endParaRPr lang="en-US"/>
        </a:p>
      </dgm:t>
    </dgm:pt>
    <dgm:pt modelId="{C081F91C-01F5-425A-BB06-605844EF3B57}" type="pres">
      <dgm:prSet presAssocID="{AFF88B31-A276-4537-977C-AAEB7E72AABF}" presName="hSp" presStyleCnt="0"/>
      <dgm:spPr/>
    </dgm:pt>
    <dgm:pt modelId="{F9740EAF-E1D1-4689-B461-307AD3F3BD15}" type="pres">
      <dgm:prSet presAssocID="{AFF88B31-A276-4537-977C-AAEB7E72AABF}" presName="vProcSp" presStyleCnt="0"/>
      <dgm:spPr/>
    </dgm:pt>
    <dgm:pt modelId="{929C287B-4B64-48B7-ACA3-1606D34B2E22}" type="pres">
      <dgm:prSet presAssocID="{AFF88B31-A276-4537-977C-AAEB7E72AABF}" presName="vSp1" presStyleCnt="0"/>
      <dgm:spPr/>
    </dgm:pt>
    <dgm:pt modelId="{AE1D7472-37B3-4D6C-AE3A-7AAB77B9CC2C}" type="pres">
      <dgm:prSet presAssocID="{AFF88B31-A276-4537-977C-AAEB7E72AABF}" presName="simulatedConn" presStyleLbl="solidFgAcc1" presStyleIdx="0" presStyleCnt="1" custLinFactNeighborY="87067"/>
      <dgm:spPr/>
    </dgm:pt>
    <dgm:pt modelId="{CFD07552-2797-41F8-850B-80110DF07EA2}" type="pres">
      <dgm:prSet presAssocID="{AFF88B31-A276-4537-977C-AAEB7E72AABF}" presName="vSp2" presStyleCnt="0"/>
      <dgm:spPr/>
    </dgm:pt>
    <dgm:pt modelId="{BAD4F568-5C1A-46E4-AA86-3D772E9A936A}" type="pres">
      <dgm:prSet presAssocID="{AFF88B31-A276-4537-977C-AAEB7E72AABF}" presName="sibTrans" presStyleCnt="0"/>
      <dgm:spPr/>
    </dgm:pt>
    <dgm:pt modelId="{2DEBD2BA-69AE-487B-943C-597921DE42F7}" type="pres">
      <dgm:prSet presAssocID="{2A892F4C-0BC8-45EE-A7E0-E7E61D8A7068}" presName="compositeNode" presStyleCnt="0">
        <dgm:presLayoutVars>
          <dgm:bulletEnabled val="1"/>
        </dgm:presLayoutVars>
      </dgm:prSet>
      <dgm:spPr/>
    </dgm:pt>
    <dgm:pt modelId="{E05BB764-4C91-4522-B16C-123060815B49}" type="pres">
      <dgm:prSet presAssocID="{2A892F4C-0BC8-45EE-A7E0-E7E61D8A7068}" presName="bgRect" presStyleLbl="node1" presStyleIdx="1" presStyleCnt="2"/>
      <dgm:spPr/>
      <dgm:t>
        <a:bodyPr/>
        <a:lstStyle/>
        <a:p>
          <a:endParaRPr lang="en-US"/>
        </a:p>
      </dgm:t>
    </dgm:pt>
    <dgm:pt modelId="{FD6B51D7-987A-496B-9A4D-A42D593C86EA}"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970F08CF-5DF4-457C-8567-07064C1AF582}"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3AF261CE-24C4-490A-9F0F-A61A964C6FC5}" srcId="{8934A037-11EC-4A12-9703-A5CEA0B83634}" destId="{2EE4649E-709B-4A30-918E-04ABC5F50101}" srcOrd="2" destOrd="0" parTransId="{1053B25C-CF09-43CF-BC7A-BCF3FC785FA5}" sibTransId="{38139244-D695-4149-B841-D555339A7F8A}"/>
    <dgm:cxn modelId="{36C0B774-AA49-544D-A738-DE06440B9F01}" type="presOf" srcId="{710359EC-3EE6-48FF-83EC-86A6E5AF6EC8}" destId="{970F08CF-5DF4-457C-8567-07064C1AF582}" srcOrd="0" destOrd="3" presId="urn:microsoft.com/office/officeart/2005/8/layout/hProcess7#2"/>
    <dgm:cxn modelId="{F1EFABEF-1EE8-479E-ABAC-DD495BFCA039}" srcId="{8934A037-11EC-4A12-9703-A5CEA0B83634}" destId="{C7E3139D-9DD7-4078-99AC-2C793527F131}" srcOrd="3" destOrd="0" parTransId="{68BE6754-83B2-46CB-AEC0-3EA7A3352013}" sibTransId="{CD28689A-53EA-4F28-B86C-E58CE7592E82}"/>
    <dgm:cxn modelId="{EB7E8BF0-F682-4910-BB20-6FB779A2C9BB}" srcId="{7F93F6A7-96D5-46C6-9396-E2A969168399}" destId="{2A892F4C-0BC8-45EE-A7E0-E7E61D8A7068}" srcOrd="1" destOrd="0" parTransId="{A14A1B16-651A-44EA-B911-5DDB15456A82}" sibTransId="{6D25B517-1B4B-402C-9534-392DCD87D5FD}"/>
    <dgm:cxn modelId="{9259D95B-075B-0146-94C1-F31EAD59BD78}" type="presOf" srcId="{0103BAFC-9098-431C-8ABB-4FA1FFFA021E}" destId="{970F08CF-5DF4-457C-8567-07064C1AF582}" srcOrd="0" destOrd="1" presId="urn:microsoft.com/office/officeart/2005/8/layout/hProcess7#2"/>
    <dgm:cxn modelId="{5C77E11E-D56C-F54D-9754-2FAEA4E30C7D}" type="presOf" srcId="{8934A037-11EC-4A12-9703-A5CEA0B83634}" destId="{F12EC0BB-5602-4BE2-AF29-44A976760103}" srcOrd="0" destOrd="0" presId="urn:microsoft.com/office/officeart/2005/8/layout/hProcess7#2"/>
    <dgm:cxn modelId="{F46855A8-3526-6146-B6DB-9E87655FD27E}" type="presOf" srcId="{C7E3139D-9DD7-4078-99AC-2C793527F131}" destId="{2EF58140-C229-4CAE-85DC-43CDBAF5216C}" srcOrd="0" destOrd="3" presId="urn:microsoft.com/office/officeart/2005/8/layout/hProcess7#2"/>
    <dgm:cxn modelId="{BE567EEC-2DA3-BA47-9179-D00BFDF6FB66}" type="presOf" srcId="{2A892F4C-0BC8-45EE-A7E0-E7E61D8A7068}" destId="{E05BB764-4C91-4522-B16C-123060815B49}" srcOrd="0" destOrd="0" presId="urn:microsoft.com/office/officeart/2005/8/layout/hProcess7#2"/>
    <dgm:cxn modelId="{188FBA05-41B9-42F8-8D4B-3A3E680793C5}" srcId="{2A892F4C-0BC8-45EE-A7E0-E7E61D8A7068}" destId="{5B71B337-235C-49B8-B4D1-264E153A2005}" srcOrd="0" destOrd="0" parTransId="{3A3FC984-FCA8-4E30-985D-D107E3E71F8B}" sibTransId="{ED39D2D0-CEF2-4619-B708-40101816CB32}"/>
    <dgm:cxn modelId="{7FA09AE2-4FBE-4E2C-9D56-E84CA3FFA128}" srcId="{8934A037-11EC-4A12-9703-A5CEA0B83634}" destId="{84F5B8C6-C444-49F0-B711-F4A54A66B049}" srcOrd="1" destOrd="0" parTransId="{C3DAEF56-C29F-4504-97DF-1DCA30144C10}" sibTransId="{93A2F9F0-D023-4A2D-A242-8BB0506E8448}"/>
    <dgm:cxn modelId="{5DEF7653-F413-4B41-A0D0-B3DA4ECFE2E0}" type="presOf" srcId="{CA7D46C7-FE8E-4B83-810F-EA6CAFFCF7D1}" destId="{970F08CF-5DF4-457C-8567-07064C1AF582}" srcOrd="0" destOrd="2" presId="urn:microsoft.com/office/officeart/2005/8/layout/hProcess7#2"/>
    <dgm:cxn modelId="{27A2673C-E645-4CF1-9150-C930838C957D}" srcId="{2A892F4C-0BC8-45EE-A7E0-E7E61D8A7068}" destId="{CA7D46C7-FE8E-4B83-810F-EA6CAFFCF7D1}" srcOrd="2" destOrd="0" parTransId="{46065202-EF88-42E8-A0ED-E642F15557FF}" sibTransId="{60AEC78B-1090-46F8-A9BD-8598F5A7F59D}"/>
    <dgm:cxn modelId="{997EEE0B-01F4-9444-8BB5-21C033BEE357}" type="presOf" srcId="{7F93F6A7-96D5-46C6-9396-E2A969168399}" destId="{A9A060F1-7324-4A64-AAD3-DD0CBD5EBCA0}" srcOrd="0" destOrd="0" presId="urn:microsoft.com/office/officeart/2005/8/layout/hProcess7#2"/>
    <dgm:cxn modelId="{59E424C2-8C94-F346-BD5D-4077DF02ACF7}" type="presOf" srcId="{2A892F4C-0BC8-45EE-A7E0-E7E61D8A7068}" destId="{FD6B51D7-987A-496B-9A4D-A42D593C86EA}" srcOrd="1" destOrd="0" presId="urn:microsoft.com/office/officeart/2005/8/layout/hProcess7#2"/>
    <dgm:cxn modelId="{06586200-3443-9244-8202-C69172224980}" type="presOf" srcId="{BC6AD125-5876-4CE6-8BE5-B675B336398A}" destId="{2EF58140-C229-4CAE-85DC-43CDBAF5216C}" srcOrd="0" destOrd="4" presId="urn:microsoft.com/office/officeart/2005/8/layout/hProcess7#2"/>
    <dgm:cxn modelId="{B30B7563-6763-4839-A96A-A33D1DAAAB6F}" srcId="{2A892F4C-0BC8-45EE-A7E0-E7E61D8A7068}" destId="{0103BAFC-9098-431C-8ABB-4FA1FFFA021E}" srcOrd="1" destOrd="0" parTransId="{E4A65499-C615-4B33-B9C5-B921C506E55B}" sibTransId="{7F4F5BF7-1486-41AD-A850-27992D9C1243}"/>
    <dgm:cxn modelId="{7FC35EC0-9356-A249-AF75-0901C9647345}" type="presOf" srcId="{8A2E02DF-A6F3-49F6-9234-1769A4196DF1}" destId="{2EF58140-C229-4CAE-85DC-43CDBAF5216C}" srcOrd="0" destOrd="0" presId="urn:microsoft.com/office/officeart/2005/8/layout/hProcess7#2"/>
    <dgm:cxn modelId="{8FB17A41-4BCE-894F-824B-D7B05EF64DC1}" type="presOf" srcId="{8934A037-11EC-4A12-9703-A5CEA0B83634}" destId="{1F7D5056-BD23-4557-ACCD-A3014F07C234}" srcOrd="1" destOrd="0" presId="urn:microsoft.com/office/officeart/2005/8/layout/hProcess7#2"/>
    <dgm:cxn modelId="{1CE450EE-E13C-FC47-9D52-166CFCEBECBD}" type="presOf" srcId="{2EE4649E-709B-4A30-918E-04ABC5F50101}" destId="{2EF58140-C229-4CAE-85DC-43CDBAF5216C}" srcOrd="0" destOrd="2" presId="urn:microsoft.com/office/officeart/2005/8/layout/hProcess7#2"/>
    <dgm:cxn modelId="{91CE317E-C6E9-9B49-BDB0-637D2C668751}" type="presOf" srcId="{84F5B8C6-C444-49F0-B711-F4A54A66B049}" destId="{2EF58140-C229-4CAE-85DC-43CDBAF5216C}" srcOrd="0" destOrd="1" presId="urn:microsoft.com/office/officeart/2005/8/layout/hProcess7#2"/>
    <dgm:cxn modelId="{3CE9B5F8-F72E-4D4B-B3C3-25A57ED5B155}" srcId="{7F93F6A7-96D5-46C6-9396-E2A969168399}" destId="{8934A037-11EC-4A12-9703-A5CEA0B83634}" srcOrd="0" destOrd="0" parTransId="{9BB46EF3-6FB2-47E6-943E-4887AC56A61B}" sibTransId="{AFF88B31-A276-4537-977C-AAEB7E72AABF}"/>
    <dgm:cxn modelId="{5FC81FE8-E4A5-4AD7-A912-BDA8ACB1B515}" srcId="{8934A037-11EC-4A12-9703-A5CEA0B83634}" destId="{8A2E02DF-A6F3-49F6-9234-1769A4196DF1}" srcOrd="0" destOrd="0" parTransId="{40C2E26D-17C5-46D3-A48F-A6A7C0DABE1D}" sibTransId="{10AC7B91-8B49-4AD3-B50A-75C039DC185D}"/>
    <dgm:cxn modelId="{7FA872B4-090D-4FDD-89C1-58A3CD0E6EE7}" srcId="{2A892F4C-0BC8-45EE-A7E0-E7E61D8A7068}" destId="{710359EC-3EE6-48FF-83EC-86A6E5AF6EC8}" srcOrd="3" destOrd="0" parTransId="{3B24127D-0C9D-4428-9275-97F955CE9D8D}" sibTransId="{84191DBF-366D-440D-AC84-92DDAE82CFEF}"/>
    <dgm:cxn modelId="{681754AF-3198-4A44-92AB-6DCA059C1786}" srcId="{8934A037-11EC-4A12-9703-A5CEA0B83634}" destId="{BC6AD125-5876-4CE6-8BE5-B675B336398A}" srcOrd="4" destOrd="0" parTransId="{F697A9C9-C856-4254-BEB0-6D5287AF27E0}" sibTransId="{AA3D84A5-68F3-4121-9672-64DC93DBD5FA}"/>
    <dgm:cxn modelId="{D7593F9B-52A3-0D42-A5FE-E4166E4A5E69}" type="presOf" srcId="{5B71B337-235C-49B8-B4D1-264E153A2005}" destId="{970F08CF-5DF4-457C-8567-07064C1AF582}" srcOrd="0" destOrd="0" presId="urn:microsoft.com/office/officeart/2005/8/layout/hProcess7#2"/>
    <dgm:cxn modelId="{7D727DF3-79A2-4548-B75F-2A2284D4380A}" type="presParOf" srcId="{A9A060F1-7324-4A64-AAD3-DD0CBD5EBCA0}" destId="{8054C87D-1590-42E1-BAC4-3ADF0FAEE196}" srcOrd="0" destOrd="0" presId="urn:microsoft.com/office/officeart/2005/8/layout/hProcess7#2"/>
    <dgm:cxn modelId="{DFB46E14-EF8F-D94A-86B4-9917AA4E643C}" type="presParOf" srcId="{8054C87D-1590-42E1-BAC4-3ADF0FAEE196}" destId="{F12EC0BB-5602-4BE2-AF29-44A976760103}" srcOrd="0" destOrd="0" presId="urn:microsoft.com/office/officeart/2005/8/layout/hProcess7#2"/>
    <dgm:cxn modelId="{3A5AB0C4-B715-3C4F-A513-247DD314EE15}" type="presParOf" srcId="{8054C87D-1590-42E1-BAC4-3ADF0FAEE196}" destId="{1F7D5056-BD23-4557-ACCD-A3014F07C234}" srcOrd="1" destOrd="0" presId="urn:microsoft.com/office/officeart/2005/8/layout/hProcess7#2"/>
    <dgm:cxn modelId="{4ED74D8A-0C6D-4141-8231-458E05B590B6}" type="presParOf" srcId="{8054C87D-1590-42E1-BAC4-3ADF0FAEE196}" destId="{2EF58140-C229-4CAE-85DC-43CDBAF5216C}" srcOrd="2" destOrd="0" presId="urn:microsoft.com/office/officeart/2005/8/layout/hProcess7#2"/>
    <dgm:cxn modelId="{567834DC-0F72-1049-9778-799DF1440017}" type="presParOf" srcId="{A9A060F1-7324-4A64-AAD3-DD0CBD5EBCA0}" destId="{C081F91C-01F5-425A-BB06-605844EF3B57}" srcOrd="1" destOrd="0" presId="urn:microsoft.com/office/officeart/2005/8/layout/hProcess7#2"/>
    <dgm:cxn modelId="{C35A84F8-47E5-5E43-856E-D699363032C5}" type="presParOf" srcId="{A9A060F1-7324-4A64-AAD3-DD0CBD5EBCA0}" destId="{F9740EAF-E1D1-4689-B461-307AD3F3BD15}" srcOrd="2" destOrd="0" presId="urn:microsoft.com/office/officeart/2005/8/layout/hProcess7#2"/>
    <dgm:cxn modelId="{9E6D2049-5F8C-B14F-86ED-4E70F24050DB}" type="presParOf" srcId="{F9740EAF-E1D1-4689-B461-307AD3F3BD15}" destId="{929C287B-4B64-48B7-ACA3-1606D34B2E22}" srcOrd="0" destOrd="0" presId="urn:microsoft.com/office/officeart/2005/8/layout/hProcess7#2"/>
    <dgm:cxn modelId="{CB124847-19A6-0141-B02D-415AA97DCED8}" type="presParOf" srcId="{F9740EAF-E1D1-4689-B461-307AD3F3BD15}" destId="{AE1D7472-37B3-4D6C-AE3A-7AAB77B9CC2C}" srcOrd="1" destOrd="0" presId="urn:microsoft.com/office/officeart/2005/8/layout/hProcess7#2"/>
    <dgm:cxn modelId="{7C4CFD62-F005-3243-BEA2-75E539C31828}" type="presParOf" srcId="{F9740EAF-E1D1-4689-B461-307AD3F3BD15}" destId="{CFD07552-2797-41F8-850B-80110DF07EA2}" srcOrd="2" destOrd="0" presId="urn:microsoft.com/office/officeart/2005/8/layout/hProcess7#2"/>
    <dgm:cxn modelId="{D85DDBE4-2459-3143-9F2C-F9764627335C}" type="presParOf" srcId="{A9A060F1-7324-4A64-AAD3-DD0CBD5EBCA0}" destId="{BAD4F568-5C1A-46E4-AA86-3D772E9A936A}" srcOrd="3" destOrd="0" presId="urn:microsoft.com/office/officeart/2005/8/layout/hProcess7#2"/>
    <dgm:cxn modelId="{F36AF743-6461-C94F-9D94-29AECAC72585}" type="presParOf" srcId="{A9A060F1-7324-4A64-AAD3-DD0CBD5EBCA0}" destId="{2DEBD2BA-69AE-487B-943C-597921DE42F7}" srcOrd="4" destOrd="0" presId="urn:microsoft.com/office/officeart/2005/8/layout/hProcess7#2"/>
    <dgm:cxn modelId="{CFF9EC47-A5BF-E44E-AA3C-6B587A1C7C14}" type="presParOf" srcId="{2DEBD2BA-69AE-487B-943C-597921DE42F7}" destId="{E05BB764-4C91-4522-B16C-123060815B49}" srcOrd="0" destOrd="0" presId="urn:microsoft.com/office/officeart/2005/8/layout/hProcess7#2"/>
    <dgm:cxn modelId="{E386F889-D28B-504F-8847-688F96A860AD}" type="presParOf" srcId="{2DEBD2BA-69AE-487B-943C-597921DE42F7}" destId="{FD6B51D7-987A-496B-9A4D-A42D593C86EA}" srcOrd="1" destOrd="0" presId="urn:microsoft.com/office/officeart/2005/8/layout/hProcess7#2"/>
    <dgm:cxn modelId="{7A730C7E-A920-0945-8AFA-E674475A071C}" type="presParOf" srcId="{2DEBD2BA-69AE-487B-943C-597921DE42F7}" destId="{970F08CF-5DF4-457C-8567-07064C1AF582}" srcOrd="2" destOrd="0" presId="urn:microsoft.com/office/officeart/2005/8/layout/hProcess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C924-D557-4FC8-B3E8-D6A72D5C7695}">
      <dsp:nvSpPr>
        <dsp:cNvPr id="0" name=""/>
        <dsp:cNvSpPr/>
      </dsp:nvSpPr>
      <dsp:spPr>
        <a:xfrm>
          <a:off x="1263" y="0"/>
          <a:ext cx="3216694" cy="2902389"/>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a:t>Written Responses</a:t>
          </a:r>
        </a:p>
      </dsp:txBody>
      <dsp:txXfrm rot="16200000">
        <a:off x="-867047" y="868310"/>
        <a:ext cx="2379958" cy="643338"/>
      </dsp:txXfrm>
    </dsp:sp>
    <dsp:sp modelId="{5A98CF95-6EE1-47B2-BDF3-55C59F3227BD}">
      <dsp:nvSpPr>
        <dsp:cNvPr id="0" name=""/>
        <dsp:cNvSpPr/>
      </dsp:nvSpPr>
      <dsp:spPr>
        <a:xfrm>
          <a:off x="644601"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236538" lvl="0" indent="0" algn="l" defTabSz="889000">
            <a:lnSpc>
              <a:spcPct val="90000"/>
            </a:lnSpc>
            <a:spcBef>
              <a:spcPct val="0"/>
            </a:spcBef>
            <a:spcAft>
              <a:spcPct val="35000"/>
            </a:spcAft>
          </a:pPr>
          <a:r>
            <a:rPr lang="en-US" sz="2000" kern="1200" dirty="0"/>
            <a:t>Hold up paper</a:t>
          </a:r>
        </a:p>
        <a:p>
          <a:pPr marL="236538" lvl="0" indent="0" algn="l" defTabSz="889000">
            <a:lnSpc>
              <a:spcPct val="90000"/>
            </a:lnSpc>
            <a:spcBef>
              <a:spcPct val="0"/>
            </a:spcBef>
            <a:spcAft>
              <a:spcPct val="35000"/>
            </a:spcAft>
          </a:pPr>
          <a:r>
            <a:rPr lang="en-US" sz="2000" kern="1200" dirty="0"/>
            <a:t>White boards</a:t>
          </a:r>
        </a:p>
        <a:p>
          <a:pPr marL="236538" lvl="0" indent="0" algn="l" defTabSz="889000">
            <a:lnSpc>
              <a:spcPct val="90000"/>
            </a:lnSpc>
            <a:spcBef>
              <a:spcPct val="0"/>
            </a:spcBef>
            <a:spcAft>
              <a:spcPct val="35000"/>
            </a:spcAft>
          </a:pPr>
          <a:r>
            <a:rPr lang="en-US" sz="2000" kern="1200" dirty="0"/>
            <a:t>Personal Chalkboards</a:t>
          </a:r>
        </a:p>
        <a:p>
          <a:pPr marL="236538" lvl="0" indent="0" algn="l" defTabSz="889000">
            <a:lnSpc>
              <a:spcPct val="90000"/>
            </a:lnSpc>
            <a:spcBef>
              <a:spcPct val="0"/>
            </a:spcBef>
            <a:spcAft>
              <a:spcPct val="35000"/>
            </a:spcAft>
          </a:pPr>
          <a:r>
            <a:rPr lang="en-US" sz="2000" kern="1200" dirty="0"/>
            <a:t>Answers on cards</a:t>
          </a:r>
        </a:p>
      </dsp:txBody>
      <dsp:txXfrm>
        <a:off x="644601" y="0"/>
        <a:ext cx="2396437" cy="2902389"/>
      </dsp:txXfrm>
    </dsp:sp>
    <dsp:sp modelId="{709DD0E3-F596-4445-8B7A-4A9D1BAD40D1}">
      <dsp:nvSpPr>
        <dsp:cNvPr id="0" name=""/>
        <dsp:cNvSpPr/>
      </dsp:nvSpPr>
      <dsp:spPr>
        <a:xfrm>
          <a:off x="3330541" y="0"/>
          <a:ext cx="3216694" cy="2902389"/>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solidFill>
                <a:schemeClr val="tx2">
                  <a:lumMod val="75000"/>
                </a:schemeClr>
              </a:solidFill>
            </a:rPr>
            <a:t>Ready Responses</a:t>
          </a:r>
        </a:p>
      </dsp:txBody>
      <dsp:txXfrm rot="16200000">
        <a:off x="2462231" y="868310"/>
        <a:ext cx="2379958" cy="643338"/>
      </dsp:txXfrm>
    </dsp:sp>
    <dsp:sp modelId="{40EB269D-6A71-4912-A09E-255A8ED7D3FD}">
      <dsp:nvSpPr>
        <dsp:cNvPr id="0" name=""/>
        <dsp:cNvSpPr/>
      </dsp:nvSpPr>
      <dsp:spPr>
        <a:xfrm rot="5400000">
          <a:off x="3133431" y="2419257"/>
          <a:ext cx="426387"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EC969-2029-404B-BAD2-C01DD96B9DEA}">
      <dsp:nvSpPr>
        <dsp:cNvPr id="0" name=""/>
        <dsp:cNvSpPr/>
      </dsp:nvSpPr>
      <dsp:spPr>
        <a:xfrm>
          <a:off x="3973880"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solidFill>
                <a:schemeClr val="tx2">
                  <a:lumMod val="75000"/>
                </a:schemeClr>
              </a:solidFill>
            </a:rPr>
            <a:t>Hands up when ready</a:t>
          </a:r>
        </a:p>
        <a:p>
          <a:pPr lvl="0" algn="l" defTabSz="889000">
            <a:lnSpc>
              <a:spcPct val="90000"/>
            </a:lnSpc>
            <a:spcBef>
              <a:spcPct val="0"/>
            </a:spcBef>
            <a:spcAft>
              <a:spcPct val="35000"/>
            </a:spcAft>
          </a:pPr>
          <a:r>
            <a:rPr lang="en-US" sz="2000" kern="1200" dirty="0">
              <a:solidFill>
                <a:schemeClr val="tx2">
                  <a:lumMod val="75000"/>
                </a:schemeClr>
              </a:solidFill>
            </a:rPr>
            <a:t>Thinker’s chin</a:t>
          </a:r>
        </a:p>
        <a:p>
          <a:pPr lvl="0" algn="l" defTabSz="889000">
            <a:lnSpc>
              <a:spcPct val="90000"/>
            </a:lnSpc>
            <a:spcBef>
              <a:spcPct val="0"/>
            </a:spcBef>
            <a:spcAft>
              <a:spcPct val="35000"/>
            </a:spcAft>
          </a:pPr>
          <a:r>
            <a:rPr lang="en-US" sz="2000" kern="1200" dirty="0">
              <a:solidFill>
                <a:schemeClr val="tx2">
                  <a:lumMod val="75000"/>
                </a:schemeClr>
              </a:solidFill>
            </a:rPr>
            <a:t>Stand up when ready</a:t>
          </a:r>
        </a:p>
        <a:p>
          <a:pPr lvl="0" algn="l" defTabSz="889000">
            <a:lnSpc>
              <a:spcPct val="90000"/>
            </a:lnSpc>
            <a:spcBef>
              <a:spcPct val="0"/>
            </a:spcBef>
            <a:spcAft>
              <a:spcPct val="35000"/>
            </a:spcAft>
          </a:pPr>
          <a:r>
            <a:rPr lang="en-US" sz="2000" kern="1200" dirty="0">
              <a:solidFill>
                <a:schemeClr val="tx2">
                  <a:lumMod val="75000"/>
                </a:schemeClr>
              </a:solidFill>
            </a:rPr>
            <a:t>Put your pen on your paper when ready</a:t>
          </a:r>
        </a:p>
        <a:p>
          <a:pPr lvl="0" algn="l" defTabSz="889000">
            <a:lnSpc>
              <a:spcPct val="90000"/>
            </a:lnSpc>
            <a:spcBef>
              <a:spcPct val="0"/>
            </a:spcBef>
            <a:spcAft>
              <a:spcPct val="35000"/>
            </a:spcAft>
          </a:pPr>
          <a:r>
            <a:rPr lang="en-US" sz="2000" kern="1200" dirty="0">
              <a:solidFill>
                <a:schemeClr val="tx2">
                  <a:lumMod val="75000"/>
                </a:schemeClr>
              </a:solidFill>
            </a:rPr>
            <a:t>All eyes on teacher</a:t>
          </a:r>
        </a:p>
      </dsp:txBody>
      <dsp:txXfrm>
        <a:off x="3973880" y="0"/>
        <a:ext cx="2396437" cy="2902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EC0BB-5602-4BE2-AF29-44A976760103}">
      <dsp:nvSpPr>
        <dsp:cNvPr id="0" name=""/>
        <dsp:cNvSpPr/>
      </dsp:nvSpPr>
      <dsp:spPr>
        <a:xfrm>
          <a:off x="1263" y="0"/>
          <a:ext cx="3216694" cy="2741145"/>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t>Making Choices</a:t>
          </a:r>
        </a:p>
      </dsp:txBody>
      <dsp:txXfrm rot="16200000">
        <a:off x="-800937" y="802200"/>
        <a:ext cx="2247738" cy="643338"/>
      </dsp:txXfrm>
    </dsp:sp>
    <dsp:sp modelId="{2EF58140-C229-4CAE-85DC-43CDBAF5216C}">
      <dsp:nvSpPr>
        <dsp:cNvPr id="0" name=""/>
        <dsp:cNvSpPr/>
      </dsp:nvSpPr>
      <dsp:spPr>
        <a:xfrm>
          <a:off x="644601"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Open hand/closed hand</a:t>
          </a:r>
        </a:p>
        <a:p>
          <a:pPr lvl="0" algn="l" defTabSz="889000">
            <a:lnSpc>
              <a:spcPct val="90000"/>
            </a:lnSpc>
            <a:spcBef>
              <a:spcPct val="0"/>
            </a:spcBef>
            <a:spcAft>
              <a:spcPct val="35000"/>
            </a:spcAft>
          </a:pPr>
          <a:r>
            <a:rPr lang="en-US" sz="2000" kern="1200" dirty="0"/>
            <a:t>Thumbs/Pens up/down</a:t>
          </a:r>
        </a:p>
        <a:p>
          <a:pPr lvl="0" algn="l" defTabSz="889000">
            <a:lnSpc>
              <a:spcPct val="90000"/>
            </a:lnSpc>
            <a:spcBef>
              <a:spcPct val="0"/>
            </a:spcBef>
            <a:spcAft>
              <a:spcPct val="35000"/>
            </a:spcAft>
          </a:pPr>
          <a:r>
            <a:rPr lang="en-US" sz="2000" kern="1200" dirty="0"/>
            <a:t>Number wheels</a:t>
          </a:r>
        </a:p>
        <a:p>
          <a:pPr lvl="0" algn="l" defTabSz="889000">
            <a:lnSpc>
              <a:spcPct val="90000"/>
            </a:lnSpc>
            <a:spcBef>
              <a:spcPct val="0"/>
            </a:spcBef>
            <a:spcAft>
              <a:spcPct val="35000"/>
            </a:spcAft>
          </a:pPr>
          <a:r>
            <a:rPr lang="en-US" sz="2000" kern="1200" dirty="0"/>
            <a:t>Green card/red card</a:t>
          </a:r>
        </a:p>
        <a:p>
          <a:pPr lvl="0" algn="l" defTabSz="889000">
            <a:lnSpc>
              <a:spcPct val="90000"/>
            </a:lnSpc>
            <a:spcBef>
              <a:spcPct val="0"/>
            </a:spcBef>
            <a:spcAft>
              <a:spcPct val="35000"/>
            </a:spcAft>
          </a:pPr>
          <a:r>
            <a:rPr lang="en-US" sz="2000" kern="1200" dirty="0"/>
            <a:t>Move to the corner/spot</a:t>
          </a:r>
        </a:p>
      </dsp:txBody>
      <dsp:txXfrm>
        <a:off x="644601" y="0"/>
        <a:ext cx="2396437" cy="2741145"/>
      </dsp:txXfrm>
    </dsp:sp>
    <dsp:sp modelId="{E05BB764-4C91-4522-B16C-123060815B49}">
      <dsp:nvSpPr>
        <dsp:cNvPr id="0" name=""/>
        <dsp:cNvSpPr/>
      </dsp:nvSpPr>
      <dsp:spPr>
        <a:xfrm>
          <a:off x="3330541" y="0"/>
          <a:ext cx="3216694" cy="2741145"/>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solidFill>
                <a:schemeClr val="tx2">
                  <a:lumMod val="75000"/>
                </a:schemeClr>
              </a:solidFill>
            </a:rPr>
            <a:t>Ranking</a:t>
          </a:r>
        </a:p>
      </dsp:txBody>
      <dsp:txXfrm rot="16200000">
        <a:off x="2528341" y="802200"/>
        <a:ext cx="2247738" cy="643338"/>
      </dsp:txXfrm>
    </dsp:sp>
    <dsp:sp modelId="{AE1D7472-37B3-4D6C-AE3A-7AAB77B9CC2C}">
      <dsp:nvSpPr>
        <dsp:cNvPr id="0" name=""/>
        <dsp:cNvSpPr/>
      </dsp:nvSpPr>
      <dsp:spPr>
        <a:xfrm rot="5400000">
          <a:off x="3145182" y="2272614"/>
          <a:ext cx="402886"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F08CF-5DF4-457C-8567-07064C1AF582}">
      <dsp:nvSpPr>
        <dsp:cNvPr id="0" name=""/>
        <dsp:cNvSpPr/>
      </dsp:nvSpPr>
      <dsp:spPr>
        <a:xfrm>
          <a:off x="3973880"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solidFill>
                <a:schemeClr val="tx2">
                  <a:lumMod val="75000"/>
                </a:schemeClr>
              </a:solidFill>
            </a:rPr>
            <a:t>Rank with your fingers</a:t>
          </a:r>
        </a:p>
        <a:p>
          <a:pPr lvl="0" algn="l" defTabSz="889000">
            <a:lnSpc>
              <a:spcPct val="90000"/>
            </a:lnSpc>
            <a:spcBef>
              <a:spcPct val="0"/>
            </a:spcBef>
            <a:spcAft>
              <a:spcPct val="35000"/>
            </a:spcAft>
          </a:pPr>
          <a:r>
            <a:rPr lang="en-US" sz="2000" kern="1200" dirty="0">
              <a:solidFill>
                <a:schemeClr val="tx2">
                  <a:lumMod val="75000"/>
                </a:schemeClr>
              </a:solidFill>
            </a:rPr>
            <a:t>Rank with your arm</a:t>
          </a:r>
        </a:p>
        <a:p>
          <a:pPr lvl="0" algn="l" defTabSz="889000">
            <a:lnSpc>
              <a:spcPct val="90000"/>
            </a:lnSpc>
            <a:spcBef>
              <a:spcPct val="0"/>
            </a:spcBef>
            <a:spcAft>
              <a:spcPct val="35000"/>
            </a:spcAft>
          </a:pPr>
          <a:r>
            <a:rPr lang="en-US" sz="2000" kern="1200" dirty="0">
              <a:solidFill>
                <a:schemeClr val="tx2">
                  <a:lumMod val="75000"/>
                </a:schemeClr>
              </a:solidFill>
            </a:rPr>
            <a:t>Line up according to response</a:t>
          </a:r>
        </a:p>
        <a:p>
          <a:pPr lvl="0" algn="l" defTabSz="889000">
            <a:lnSpc>
              <a:spcPct val="90000"/>
            </a:lnSpc>
            <a:spcBef>
              <a:spcPct val="0"/>
            </a:spcBef>
            <a:spcAft>
              <a:spcPct val="35000"/>
            </a:spcAft>
          </a:pPr>
          <a:r>
            <a:rPr lang="en-US" sz="2000" kern="1200" dirty="0">
              <a:solidFill>
                <a:schemeClr val="tx2">
                  <a:lumMod val="75000"/>
                </a:schemeClr>
              </a:solidFill>
            </a:rPr>
            <a:t>Knocking/clapping/</a:t>
          </a:r>
        </a:p>
        <a:p>
          <a:pPr lvl="0" algn="l" defTabSz="889000">
            <a:lnSpc>
              <a:spcPct val="90000"/>
            </a:lnSpc>
            <a:spcBef>
              <a:spcPct val="0"/>
            </a:spcBef>
            <a:spcAft>
              <a:spcPct val="35000"/>
            </a:spcAft>
          </a:pPr>
          <a:r>
            <a:rPr lang="en-US" sz="2000" kern="1200" dirty="0">
              <a:solidFill>
                <a:schemeClr val="tx2">
                  <a:lumMod val="75000"/>
                </a:schemeClr>
              </a:solidFill>
            </a:rPr>
            <a:t>cheering</a:t>
          </a:r>
        </a:p>
      </dsp:txBody>
      <dsp:txXfrm>
        <a:off x="3973880" y="0"/>
        <a:ext cx="2396437" cy="2741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5/31/19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hours</a:t>
            </a:r>
          </a:p>
        </p:txBody>
      </p:sp>
      <p:sp>
        <p:nvSpPr>
          <p:cNvPr id="4" name="Slide Number Placeholder 3"/>
          <p:cNvSpPr>
            <a:spLocks noGrp="1"/>
          </p:cNvSpPr>
          <p:nvPr>
            <p:ph type="sldNum" sz="quarter" idx="10"/>
          </p:nvPr>
        </p:nvSpPr>
        <p:spPr/>
        <p:txBody>
          <a:bodyPr/>
          <a:lstStyle/>
          <a:p>
            <a:fld id="{976D3093-67C4-7244-A266-D6A8CB07121C}" type="slidenum">
              <a:rPr lang="en-US" smtClean="0"/>
              <a:t>54</a:t>
            </a:fld>
            <a:endParaRPr lang="en-US"/>
          </a:p>
        </p:txBody>
      </p:sp>
    </p:spTree>
    <p:extLst>
      <p:ext uri="{BB962C8B-B14F-4D97-AF65-F5344CB8AC3E}">
        <p14:creationId xmlns:p14="http://schemas.microsoft.com/office/powerpoint/2010/main" val="39562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Tree>
    <p:extLst>
      <p:ext uri="{BB962C8B-B14F-4D97-AF65-F5344CB8AC3E}">
        <p14:creationId xmlns:p14="http://schemas.microsoft.com/office/powerpoint/2010/main" val="200988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5/31/19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5/31/19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5/31/19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5/31/19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mailto:kchapa@esc1.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gif"/><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wmf"/><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hyperlink" Target="http://i.ehow.com/images/GlobalPhoto/Articles/4551564/carve-main_Full.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hyperlink" Target="http://upload.wikimedia.org/wikipedia/commons/4/4c/Encore_at_mt_ellen.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3"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hyperlink" Target="http://i.ehow.com/images/GlobalPhoto/Articles/4551564/carve-main_Full.jpg" TargetMode="External"/><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hyperlink" Target="http://upload.wikimedia.org/wikipedia/commons/4/4c/Encore_at_mt_ellen.jpg" TargetMode="External"/><Relationship Id="rId9" Type="http://schemas.openxmlformats.org/officeDocument/2006/relationships/image" Target="../media/image36.jpeg"/><Relationship Id="rId10" Type="http://schemas.openxmlformats.org/officeDocument/2006/relationships/image" Target="../media/image3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hyperlink" Target="http://bit.do/freeassociation" TargetMode="External"/><Relationship Id="rId4" Type="http://schemas.openxmlformats.org/officeDocument/2006/relationships/hyperlink" Target="http://bit.do/comparingterms" TargetMode="External"/><Relationship Id="rId5" Type="http://schemas.openxmlformats.org/officeDocument/2006/relationships/hyperlink" Target="http://bit.do/morevocabulary" TargetMode="External"/><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hyperlink" Target="http://bit.do/pyramidgame" TargetMode="External"/><Relationship Id="rId11"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44.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s://it.wikipedia.org/wiki/File:Open_book_nae_02.svg" TargetMode="External"/><Relationship Id="rId5" Type="http://schemas.openxmlformats.org/officeDocument/2006/relationships/image" Target="../media/image47.png"/><Relationship Id="rId6" Type="http://schemas.openxmlformats.org/officeDocument/2006/relationships/hyperlink" Target="http://commons.wikimedia.org/wiki/file:inkscape_icons_free-hand-draw.svg" TargetMode="External"/><Relationship Id="rId7" Type="http://schemas.openxmlformats.org/officeDocument/2006/relationships/image" Target="../media/image48.png"/><Relationship Id="rId8" Type="http://schemas.openxmlformats.org/officeDocument/2006/relationships/hyperlink" Target="http://commons.wikimedia.org/wiki/File:Speech_bubble.svg" TargetMode="External"/><Relationship Id="rId9"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hyperlink" Target="https://www.edutopia.org/article/6-techniques-building-reading-skills-susan-barber?utm_source=twitter&amp;utm_medium=socialflowhttps://www.edutopia.org/article/6-techniques-building-reading-skills-susan-barber?utm_source=twitter&amp;utm_medium=socialflow" TargetMode="External"/><Relationship Id="rId4" Type="http://schemas.openxmlformats.org/officeDocument/2006/relationships/image" Target="../media/image51.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hyperlink" Target="http://bit.do/Day3LFISD" TargetMode="External"/><Relationship Id="rId4" Type="http://schemas.openxmlformats.org/officeDocument/2006/relationships/image" Target="../media/image4.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hyperlink" Target="http://backchannelchat.com/chat/kb42y"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projects.esc20.net/page/lpac_resources-hidden"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832487"/>
            <a:ext cx="7349658" cy="1524000"/>
          </a:xfrm>
        </p:spPr>
        <p:txBody>
          <a:bodyPr/>
          <a:lstStyle/>
          <a:p>
            <a:r>
              <a:rPr lang="en-US" sz="5000" dirty="0" smtClean="0">
                <a:ln w="12700">
                  <a:solidFill>
                    <a:schemeClr val="tx2">
                      <a:satMod val="155000"/>
                    </a:schemeClr>
                  </a:solidFill>
                  <a:prstDash val="solid"/>
                </a:ln>
                <a:solidFill>
                  <a:srgbClr val="000000"/>
                </a:solidFill>
              </a:rPr>
              <a:t>EL </a:t>
            </a:r>
            <a:r>
              <a:rPr lang="en-US" sz="5000" dirty="0">
                <a:ln w="12700">
                  <a:solidFill>
                    <a:schemeClr val="tx2">
                      <a:satMod val="155000"/>
                    </a:schemeClr>
                  </a:solidFill>
                  <a:prstDash val="solid"/>
                </a:ln>
                <a:solidFill>
                  <a:srgbClr val="000000"/>
                </a:solidFill>
              </a:rPr>
              <a:t>Instructional </a:t>
            </a:r>
            <a:r>
              <a:rPr lang="en-US" sz="5000" dirty="0" smtClean="0">
                <a:ln w="12700">
                  <a:solidFill>
                    <a:schemeClr val="tx2">
                      <a:satMod val="155000"/>
                    </a:schemeClr>
                  </a:solidFill>
                  <a:prstDash val="solid"/>
                </a:ln>
                <a:solidFill>
                  <a:srgbClr val="000000"/>
                </a:solidFill>
              </a:rPr>
              <a:t>Academy</a:t>
            </a:r>
            <a:br>
              <a:rPr lang="en-US" sz="5000" dirty="0" smtClean="0">
                <a:ln w="12700">
                  <a:solidFill>
                    <a:schemeClr val="tx2">
                      <a:satMod val="155000"/>
                    </a:schemeClr>
                  </a:solidFill>
                  <a:prstDash val="solid"/>
                </a:ln>
                <a:solidFill>
                  <a:srgbClr val="000000"/>
                </a:solidFill>
              </a:rPr>
            </a:br>
            <a:r>
              <a:rPr lang="en-US" sz="2800" dirty="0" smtClean="0">
                <a:ln w="12700">
                  <a:solidFill>
                    <a:schemeClr val="tx2">
                      <a:satMod val="155000"/>
                    </a:schemeClr>
                  </a:solidFill>
                  <a:prstDash val="solid"/>
                </a:ln>
                <a:solidFill>
                  <a:srgbClr val="000000"/>
                </a:solidFill>
              </a:rPr>
              <a:t>WS# 117542</a:t>
            </a:r>
            <a:endParaRPr lang="en-US" sz="2800" dirty="0">
              <a:ln w="12700">
                <a:solidFill>
                  <a:schemeClr val="tx2">
                    <a:satMod val="155000"/>
                  </a:schemeClr>
                </a:solidFill>
                <a:prstDash val="solid"/>
              </a:ln>
              <a:solidFill>
                <a:srgbClr val="000000"/>
              </a:solidFill>
            </a:endParaRPr>
          </a:p>
        </p:txBody>
      </p:sp>
      <p:sp>
        <p:nvSpPr>
          <p:cNvPr id="6" name="Text Placeholder 5"/>
          <p:cNvSpPr>
            <a:spLocks noGrp="1"/>
          </p:cNvSpPr>
          <p:nvPr>
            <p:ph type="subTitle" idx="1"/>
          </p:nvPr>
        </p:nvSpPr>
        <p:spPr>
          <a:xfrm>
            <a:off x="2403981" y="4611242"/>
            <a:ext cx="6153821" cy="990600"/>
          </a:xfrm>
        </p:spPr>
        <p:txBody>
          <a:bodyPr>
            <a:noAutofit/>
          </a:bodyPr>
          <a:lstStyle/>
          <a:p>
            <a:r>
              <a:rPr lang="en-US" sz="1800" b="1" dirty="0"/>
              <a:t>Karina E. Chapa, M.Ed.</a:t>
            </a:r>
          </a:p>
          <a:p>
            <a:r>
              <a:rPr lang="en-US" sz="1800" dirty="0"/>
              <a:t>Language Proficiency, </a:t>
            </a:r>
            <a:r>
              <a:rPr lang="en-US" sz="1800" dirty="0" err="1"/>
              <a:t>Biliteracy</a:t>
            </a:r>
            <a:r>
              <a:rPr lang="en-US" sz="1800" dirty="0"/>
              <a:t> and Cultural Diversity Director</a:t>
            </a:r>
          </a:p>
          <a:p>
            <a:r>
              <a:rPr lang="en-US" sz="1800" u="sng" dirty="0">
                <a:hlinkClick r:id="rId2"/>
              </a:rPr>
              <a:t>kchapa@esc1.net</a:t>
            </a:r>
            <a:endParaRPr lang="en-US" sz="1800" u="sng" dirty="0"/>
          </a:p>
          <a:p>
            <a:r>
              <a:rPr lang="en-US" sz="1800" dirty="0"/>
              <a:t>Twitter @esc1bilingual @</a:t>
            </a:r>
            <a:r>
              <a:rPr lang="en-US" sz="1800" dirty="0" err="1"/>
              <a:t>bilingualpride</a:t>
            </a:r>
            <a:endParaRPr lang="en-US" sz="1800" dirty="0"/>
          </a:p>
        </p:txBody>
      </p:sp>
      <p:pic>
        <p:nvPicPr>
          <p:cNvPr id="8"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27810" y="4541238"/>
            <a:ext cx="1320446" cy="1315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Objectives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5327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85" y="2617316"/>
            <a:ext cx="3994015" cy="2283824"/>
          </a:xfrm>
        </p:spPr>
        <p:txBody>
          <a:bodyPr>
            <a:normAutofit/>
          </a:bodyPr>
          <a:lstStyle/>
          <a:p>
            <a:r>
              <a:rPr lang="en-US" dirty="0"/>
              <a:t>Make an Appointment</a:t>
            </a:r>
          </a:p>
        </p:txBody>
      </p:sp>
      <p:pic>
        <p:nvPicPr>
          <p:cNvPr id="4" name="Picture 3"/>
          <p:cNvPicPr>
            <a:picLocks noChangeAspect="1"/>
          </p:cNvPicPr>
          <p:nvPr/>
        </p:nvPicPr>
        <p:blipFill>
          <a:blip r:embed="rId2"/>
          <a:stretch>
            <a:fillRect/>
          </a:stretch>
        </p:blipFill>
        <p:spPr>
          <a:xfrm>
            <a:off x="5449784" y="3320245"/>
            <a:ext cx="2583686" cy="258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p:cNvCxnSpPr/>
          <p:nvPr/>
        </p:nvCxnSpPr>
        <p:spPr>
          <a:xfrm>
            <a:off x="5844487"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33383"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49871" y="4015866"/>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7999" y="5347361"/>
            <a:ext cx="58351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82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and language objectives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648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3600" dirty="0"/>
              <a:t>Anticipation Guide</a:t>
            </a:r>
          </a:p>
        </p:txBody>
      </p:sp>
      <p:sp>
        <p:nvSpPr>
          <p:cNvPr id="4" name="Content Placeholder 3"/>
          <p:cNvSpPr>
            <a:spLocks noGrp="1"/>
          </p:cNvSpPr>
          <p:nvPr>
            <p:ph idx="1"/>
          </p:nvPr>
        </p:nvSpPr>
        <p:spPr>
          <a:xfrm>
            <a:off x="4086981" y="411401"/>
            <a:ext cx="3892550" cy="5208639"/>
          </a:xfrm>
        </p:spPr>
        <p:txBody>
          <a:bodyPr>
            <a:normAutofit/>
          </a:bodyPr>
          <a:lstStyle/>
          <a:p>
            <a:pPr marL="0" indent="0" algn="ctr">
              <a:buNone/>
            </a:pPr>
            <a:r>
              <a:rPr lang="en-US" sz="2000" dirty="0"/>
              <a:t>kahoot.it</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create.kahoot.it</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a:t>
            </a:r>
            <a:r>
              <a:rPr lang="en-US" sz="2400" dirty="0" err="1"/>
              <a:t>Kahoot</a:t>
            </a:r>
            <a:r>
              <a:rPr lang="en-US" sz="2400" dirty="0"/>
              <a: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894" y="1808359"/>
            <a:ext cx="2414725" cy="241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94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4000" dirty="0"/>
              <a:t>Round Table</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Write!</a:t>
            </a:r>
          </a:p>
        </p:txBody>
      </p:sp>
      <p:sp>
        <p:nvSpPr>
          <p:cNvPr id="3" name="Content Placeholder 2"/>
          <p:cNvSpPr>
            <a:spLocks noGrp="1"/>
          </p:cNvSpPr>
          <p:nvPr>
            <p:ph idx="1"/>
          </p:nvPr>
        </p:nvSpPr>
        <p:spPr>
          <a:xfrm>
            <a:off x="3710658" y="180938"/>
            <a:ext cx="4594934" cy="5715000"/>
          </a:xfrm>
        </p:spPr>
        <p:txBody>
          <a:bodyPr>
            <a:normAutofit/>
          </a:bodyPr>
          <a:lstStyle/>
          <a:p>
            <a:r>
              <a:rPr lang="en-US" dirty="0"/>
              <a:t>Draw a T chart</a:t>
            </a:r>
          </a:p>
          <a:p>
            <a:endParaRPr lang="en-US" dirty="0"/>
          </a:p>
          <a:p>
            <a:endParaRPr lang="en-US" dirty="0"/>
          </a:p>
          <a:p>
            <a:endParaRPr lang="en-US" dirty="0"/>
          </a:p>
          <a:p>
            <a:endParaRPr lang="en-US" dirty="0"/>
          </a:p>
          <a:p>
            <a:r>
              <a:rPr lang="en-US" dirty="0"/>
              <a:t>Write everything you know about content and language objectives</a:t>
            </a:r>
          </a:p>
          <a:p>
            <a:r>
              <a:rPr lang="en-US" dirty="0"/>
              <a:t>15 seconds!</a:t>
            </a:r>
          </a:p>
          <a:p>
            <a:r>
              <a:rPr lang="en-US" dirty="0"/>
              <a:t>Pass your paper to your right!</a:t>
            </a:r>
          </a:p>
          <a:p>
            <a:r>
              <a:rPr lang="en-US" dirty="0"/>
              <a:t>Repeat!</a:t>
            </a:r>
          </a:p>
        </p:txBody>
      </p:sp>
      <p:grpSp>
        <p:nvGrpSpPr>
          <p:cNvPr id="13" name="Group 12"/>
          <p:cNvGrpSpPr/>
          <p:nvPr/>
        </p:nvGrpSpPr>
        <p:grpSpPr>
          <a:xfrm>
            <a:off x="4353426" y="1576974"/>
            <a:ext cx="3477127" cy="1438746"/>
            <a:chOff x="4353426" y="1528846"/>
            <a:chExt cx="3477127" cy="1438746"/>
          </a:xfrm>
        </p:grpSpPr>
        <p:cxnSp>
          <p:nvCxnSpPr>
            <p:cNvPr id="8" name="Straight Connector 7"/>
            <p:cNvCxnSpPr/>
            <p:nvPr/>
          </p:nvCxnSpPr>
          <p:spPr>
            <a:xfrm flipH="1">
              <a:off x="6019798" y="1595992"/>
              <a:ext cx="1203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53426" y="1862959"/>
              <a:ext cx="347712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95537" y="1535832"/>
              <a:ext cx="1696453" cy="307777"/>
            </a:xfrm>
            <a:prstGeom prst="rect">
              <a:avLst/>
            </a:prstGeom>
            <a:noFill/>
          </p:spPr>
          <p:txBody>
            <a:bodyPr wrap="square" rtlCol="0">
              <a:spAutoFit/>
            </a:bodyPr>
            <a:lstStyle/>
            <a:p>
              <a:r>
                <a:rPr lang="en-US" sz="1400" dirty="0"/>
                <a:t>Content Objectives</a:t>
              </a:r>
            </a:p>
          </p:txBody>
        </p:sp>
        <p:sp>
          <p:nvSpPr>
            <p:cNvPr id="12" name="TextBox 11"/>
            <p:cNvSpPr txBox="1"/>
            <p:nvPr/>
          </p:nvSpPr>
          <p:spPr>
            <a:xfrm>
              <a:off x="6104019" y="1528846"/>
              <a:ext cx="1696453" cy="307777"/>
            </a:xfrm>
            <a:prstGeom prst="rect">
              <a:avLst/>
            </a:prstGeom>
            <a:noFill/>
          </p:spPr>
          <p:txBody>
            <a:bodyPr wrap="square" rtlCol="0">
              <a:spAutoFit/>
            </a:bodyPr>
            <a:lstStyle/>
            <a:p>
              <a:r>
                <a:rPr lang="en-US" sz="1400" dirty="0"/>
                <a:t>Language Objectives</a:t>
              </a:r>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901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9" y="1652941"/>
            <a:ext cx="2375327" cy="1600200"/>
          </a:xfrm>
        </p:spPr>
        <p:txBody>
          <a:bodyPr>
            <a:noAutofit/>
          </a:bodyPr>
          <a:lstStyle/>
          <a:p>
            <a:r>
              <a:rPr lang="en-US" sz="4000" dirty="0"/>
              <a:t>The What and the How</a:t>
            </a:r>
          </a:p>
        </p:txBody>
      </p:sp>
      <p:sp>
        <p:nvSpPr>
          <p:cNvPr id="7" name="Content Placeholder 6"/>
          <p:cNvSpPr>
            <a:spLocks noGrp="1"/>
          </p:cNvSpPr>
          <p:nvPr>
            <p:ph idx="1"/>
          </p:nvPr>
        </p:nvSpPr>
        <p:spPr>
          <a:xfrm>
            <a:off x="4047100" y="870285"/>
            <a:ext cx="4285985" cy="4572000"/>
          </a:xfrm>
        </p:spPr>
        <p:txBody>
          <a:bodyPr>
            <a:noAutofit/>
          </a:bodyPr>
          <a:lstStyle/>
          <a:p>
            <a:r>
              <a:rPr lang="en-US" sz="2400" b="1" dirty="0"/>
              <a:t>Content Objectives come from the </a:t>
            </a:r>
            <a:r>
              <a:rPr lang="en-US" sz="2400" b="1" u="sng" dirty="0"/>
              <a:t>TEKS</a:t>
            </a:r>
          </a:p>
          <a:p>
            <a:pPr marL="0" indent="0">
              <a:buNone/>
            </a:pPr>
            <a:r>
              <a:rPr lang="en-US" sz="2400" i="1" u="sng" dirty="0"/>
              <a:t>What</a:t>
            </a:r>
            <a:r>
              <a:rPr lang="en-US" sz="2400" i="1" dirty="0"/>
              <a:t> am I going to learn?</a:t>
            </a:r>
          </a:p>
          <a:p>
            <a:endParaRPr lang="en-US" sz="2400" dirty="0"/>
          </a:p>
          <a:p>
            <a:r>
              <a:rPr lang="en-US" sz="2400" b="1" dirty="0"/>
              <a:t>Language Objectives come from the </a:t>
            </a:r>
            <a:r>
              <a:rPr lang="en-US" sz="2400" b="1" u="sng" dirty="0"/>
              <a:t>ELPS</a:t>
            </a:r>
          </a:p>
          <a:p>
            <a:pPr marL="0" indent="0">
              <a:buNone/>
            </a:pPr>
            <a:r>
              <a:rPr lang="en-US" sz="2400" i="1" u="sng" dirty="0"/>
              <a:t>How</a:t>
            </a:r>
            <a:r>
              <a:rPr lang="en-US" sz="2400" i="1" dirty="0"/>
              <a:t> will I demonstrate my learning </a:t>
            </a:r>
            <a:r>
              <a:rPr lang="en-US" i="1" dirty="0"/>
              <a:t>through </a:t>
            </a:r>
            <a:r>
              <a:rPr lang="en-US" i="1" dirty="0">
                <a:solidFill>
                  <a:srgbClr val="C00000"/>
                </a:solidFill>
              </a:rPr>
              <a:t>listening, speaking, reading and/or writing</a:t>
            </a:r>
            <a:r>
              <a:rPr lang="en-US" i="1" dirty="0"/>
              <a:t>?</a:t>
            </a:r>
          </a:p>
        </p:txBody>
      </p:sp>
      <p:sp>
        <p:nvSpPr>
          <p:cNvPr id="6" name="Text Placeholder 5"/>
          <p:cNvSpPr>
            <a:spLocks noGrp="1"/>
          </p:cNvSpPr>
          <p:nvPr>
            <p:ph type="body" sz="half" idx="2"/>
          </p:nvPr>
        </p:nvSpPr>
        <p:spPr>
          <a:xfrm>
            <a:off x="866219" y="2752898"/>
            <a:ext cx="2094869" cy="2895599"/>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5135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0833" cy="1600200"/>
          </a:xfrm>
        </p:spPr>
        <p:txBody>
          <a:bodyPr>
            <a:normAutofit fontScale="90000"/>
          </a:bodyPr>
          <a:lstStyle/>
          <a:p>
            <a:r>
              <a:rPr lang="en-US" dirty="0"/>
              <a:t>Content Objective - Sample</a:t>
            </a:r>
          </a:p>
        </p:txBody>
      </p:sp>
      <p:sp>
        <p:nvSpPr>
          <p:cNvPr id="3" name="Content Placeholder 2"/>
          <p:cNvSpPr>
            <a:spLocks noGrp="1"/>
          </p:cNvSpPr>
          <p:nvPr>
            <p:ph idx="1"/>
          </p:nvPr>
        </p:nvSpPr>
        <p:spPr>
          <a:xfrm>
            <a:off x="854184" y="1155700"/>
            <a:ext cx="7339321" cy="3416300"/>
          </a:xfrm>
        </p:spPr>
        <p:txBody>
          <a:bodyPr>
            <a:noAutofit/>
          </a:bodyPr>
          <a:lstStyle/>
          <a:p>
            <a:r>
              <a:rPr lang="en-US" sz="2400" b="1" i="1" dirty="0">
                <a:solidFill>
                  <a:schemeClr val="tx1"/>
                </a:solidFill>
              </a:rPr>
              <a:t>Science TEKS:  </a:t>
            </a:r>
            <a:r>
              <a:rPr lang="en-US" sz="2400" u="sng" dirty="0">
                <a:solidFill>
                  <a:schemeClr val="tx1"/>
                </a:solidFill>
              </a:rPr>
              <a:t>Differentiate</a:t>
            </a:r>
            <a:r>
              <a:rPr lang="en-US" sz="2400" dirty="0">
                <a:solidFill>
                  <a:schemeClr val="tx1"/>
                </a:solidFill>
              </a:rPr>
              <a:t> between structure and function in plant and animal cell organelles including cell membrane, cell wall, nucleus, cytoplasm, mitochondria, chloroplast and vacuole. </a:t>
            </a:r>
          </a:p>
          <a:p>
            <a:pPr marL="0" indent="0">
              <a:buNone/>
            </a:pPr>
            <a:endParaRPr lang="en-US" sz="2400" b="1" i="1" dirty="0">
              <a:solidFill>
                <a:schemeClr val="tx1"/>
              </a:solidFill>
            </a:endParaRPr>
          </a:p>
          <a:p>
            <a:pPr marL="0" indent="0">
              <a:buNone/>
            </a:pPr>
            <a:r>
              <a:rPr lang="en-US" sz="2400" b="1" i="1" dirty="0">
                <a:solidFill>
                  <a:srgbClr val="660066"/>
                </a:solidFill>
              </a:rPr>
              <a:t>Student Friendly format:  </a:t>
            </a:r>
            <a:r>
              <a:rPr lang="en-US" sz="2400" dirty="0">
                <a:solidFill>
                  <a:srgbClr val="660066"/>
                </a:solidFill>
              </a:rPr>
              <a:t>Today I will </a:t>
            </a:r>
            <a:r>
              <a:rPr lang="en-US" sz="2400" u="sng" dirty="0">
                <a:solidFill>
                  <a:srgbClr val="660066"/>
                </a:solidFill>
              </a:rPr>
              <a:t>compare and contrast</a:t>
            </a:r>
            <a:r>
              <a:rPr lang="en-US" sz="2400" dirty="0">
                <a:solidFill>
                  <a:srgbClr val="660066"/>
                </a:solidFill>
              </a:rPr>
              <a:t> the </a:t>
            </a:r>
            <a:r>
              <a:rPr lang="en-US" sz="2400" b="1" dirty="0">
                <a:solidFill>
                  <a:srgbClr val="660066"/>
                </a:solidFill>
              </a:rPr>
              <a:t>cell structures and functions </a:t>
            </a:r>
            <a:r>
              <a:rPr lang="en-US" sz="2400" dirty="0">
                <a:solidFill>
                  <a:srgbClr val="660066"/>
                </a:solidFill>
              </a:rPr>
              <a:t>of plants and animals.</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565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Content Objectives</a:t>
            </a:r>
          </a:p>
        </p:txBody>
      </p:sp>
      <p:sp>
        <p:nvSpPr>
          <p:cNvPr id="3" name="Content Placeholder 2"/>
          <p:cNvSpPr>
            <a:spLocks noGrp="1"/>
          </p:cNvSpPr>
          <p:nvPr>
            <p:ph idx="1"/>
          </p:nvPr>
        </p:nvSpPr>
        <p:spPr>
          <a:xfrm>
            <a:off x="762000" y="789122"/>
            <a:ext cx="7543800" cy="3886200"/>
          </a:xfrm>
        </p:spPr>
        <p:txBody>
          <a:bodyPr>
            <a:normAutofit/>
          </a:bodyPr>
          <a:lstStyle/>
          <a:p>
            <a:r>
              <a:rPr lang="en-US" sz="2400" dirty="0"/>
              <a:t>Pair-up</a:t>
            </a:r>
          </a:p>
          <a:p>
            <a:r>
              <a:rPr lang="en-US" sz="2400" dirty="0"/>
              <a:t>Analyze a Student Expectation (TEKS) from any content area</a:t>
            </a:r>
          </a:p>
          <a:p>
            <a:r>
              <a:rPr lang="en-US" sz="2400" dirty="0"/>
              <a:t>Write it in a student-friendly format on the top of your chart paper</a:t>
            </a:r>
          </a:p>
          <a:p>
            <a:r>
              <a:rPr lang="en-US" sz="2400" dirty="0"/>
              <a:t>You have 2 minutes</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736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2509285" y="595423"/>
            <a:ext cx="4380613" cy="5231219"/>
          </a:xfrm>
          <a:prstGeom prst="foldedCorne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892056" y="836724"/>
            <a:ext cx="3827722" cy="34163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800" b="1" i="1" dirty="0">
                <a:solidFill>
                  <a:schemeClr val="tx1"/>
                </a:solidFill>
              </a:rPr>
              <a:t>Science TEKS:  </a:t>
            </a:r>
            <a:r>
              <a:rPr lang="en-US" sz="1800" u="sng" dirty="0">
                <a:solidFill>
                  <a:schemeClr val="tx1"/>
                </a:solidFill>
              </a:rPr>
              <a:t>Differentiate</a:t>
            </a:r>
            <a:r>
              <a:rPr lang="en-US" sz="1800" dirty="0">
                <a:solidFill>
                  <a:schemeClr val="tx1"/>
                </a:solidFill>
              </a:rPr>
              <a:t> between structure and function in plant and animal cell organelles including cell membrane, cell wall, nucleus, cytoplasm, mitochondria, chloroplast and vacuole. </a:t>
            </a:r>
          </a:p>
          <a:p>
            <a:pPr marL="0" indent="0">
              <a:buFont typeface="Arial" pitchFamily="34" charset="0"/>
              <a:buNone/>
            </a:pPr>
            <a:endParaRPr lang="en-US" sz="1800" b="1" i="1" dirty="0">
              <a:solidFill>
                <a:schemeClr val="tx1"/>
              </a:solidFill>
            </a:endParaRPr>
          </a:p>
          <a:p>
            <a:pPr marL="0" indent="0">
              <a:buFont typeface="Arial" pitchFamily="34" charset="0"/>
              <a:buNone/>
            </a:pPr>
            <a:r>
              <a:rPr lang="en-US" sz="1800" b="1" i="1" dirty="0">
                <a:solidFill>
                  <a:schemeClr val="tx1"/>
                </a:solidFill>
              </a:rPr>
              <a:t>CONTENT OBJECTIVE</a:t>
            </a:r>
          </a:p>
          <a:p>
            <a:pPr marL="0" indent="0">
              <a:buFont typeface="Arial" pitchFamily="34" charset="0"/>
              <a:buNone/>
            </a:pPr>
            <a:r>
              <a:rPr lang="en-US" sz="1800" dirty="0">
                <a:solidFill>
                  <a:schemeClr val="accent1"/>
                </a:solidFill>
              </a:rPr>
              <a:t>Today I will </a:t>
            </a:r>
            <a:r>
              <a:rPr lang="en-US" sz="1800" u="sng" dirty="0">
                <a:solidFill>
                  <a:schemeClr val="tx1"/>
                </a:solidFill>
              </a:rPr>
              <a:t>compare and contrast</a:t>
            </a:r>
            <a:r>
              <a:rPr lang="en-US" sz="1800" dirty="0">
                <a:solidFill>
                  <a:schemeClr val="tx1"/>
                </a:solidFill>
              </a:rPr>
              <a:t> the </a:t>
            </a:r>
            <a:r>
              <a:rPr lang="en-US" sz="1800" b="1" dirty="0">
                <a:solidFill>
                  <a:schemeClr val="tx1"/>
                </a:solidFill>
              </a:rPr>
              <a:t>cell structures and functions </a:t>
            </a:r>
            <a:r>
              <a:rPr lang="en-US" sz="1800" dirty="0">
                <a:solidFill>
                  <a:schemeClr val="tx1"/>
                </a:solidFill>
              </a:rPr>
              <a:t>of plants and animals.</a:t>
            </a:r>
          </a:p>
          <a:p>
            <a:pPr marL="0" indent="0">
              <a:buFont typeface="Arial" pitchFamily="34" charset="0"/>
              <a:buNone/>
            </a:pPr>
            <a:endParaRPr lang="en-US" sz="1800" dirty="0">
              <a:solidFill>
                <a:schemeClr val="tx1"/>
              </a:solidFill>
            </a:endParaRPr>
          </a:p>
          <a:p>
            <a:pPr marL="0" indent="0">
              <a:buFont typeface="Arial" pitchFamily="34" charset="0"/>
              <a:buNone/>
            </a:pPr>
            <a:r>
              <a:rPr lang="en-US" sz="1800" b="1" i="1" dirty="0">
                <a:solidFill>
                  <a:schemeClr val="tx1"/>
                </a:solidFill>
              </a:rPr>
              <a:t>LANGUAGE OBJECTIVE</a:t>
            </a:r>
          </a:p>
          <a:p>
            <a:endParaRPr lang="en-US" sz="18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334089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Language Objective - Sample</a:t>
            </a:r>
          </a:p>
        </p:txBody>
      </p:sp>
      <p:sp>
        <p:nvSpPr>
          <p:cNvPr id="3" name="Content Placeholder 2"/>
          <p:cNvSpPr>
            <a:spLocks noGrp="1"/>
          </p:cNvSpPr>
          <p:nvPr>
            <p:ph idx="1"/>
          </p:nvPr>
        </p:nvSpPr>
        <p:spPr/>
        <p:txBody>
          <a:bodyPr>
            <a:normAutofit/>
          </a:bodyPr>
          <a:lstStyle/>
          <a:p>
            <a:pPr marL="0" indent="0">
              <a:buNone/>
            </a:pPr>
            <a:r>
              <a:rPr lang="en-US" sz="2400" b="1" i="1" dirty="0">
                <a:solidFill>
                  <a:srgbClr val="660066"/>
                </a:solidFill>
              </a:rPr>
              <a:t>Content Objective:  </a:t>
            </a:r>
          </a:p>
          <a:p>
            <a:pPr marL="0" indent="0">
              <a:buNone/>
            </a:pPr>
            <a:r>
              <a:rPr lang="en-US" sz="2400" dirty="0">
                <a:solidFill>
                  <a:schemeClr val="tx1"/>
                </a:solidFill>
              </a:rPr>
              <a:t>Today </a:t>
            </a:r>
            <a:r>
              <a:rPr lang="en-US" dirty="0">
                <a:solidFill>
                  <a:schemeClr val="tx1"/>
                </a:solidFill>
              </a:rPr>
              <a:t>I</a:t>
            </a:r>
            <a:r>
              <a:rPr lang="en-US" sz="2400" dirty="0">
                <a:solidFill>
                  <a:schemeClr val="tx1"/>
                </a:solidFill>
              </a:rPr>
              <a:t> will </a:t>
            </a:r>
            <a:r>
              <a:rPr lang="en-US" sz="2400" u="sng" dirty="0">
                <a:solidFill>
                  <a:schemeClr val="tx1"/>
                </a:solidFill>
              </a:rPr>
              <a:t>compare and contrast</a:t>
            </a:r>
            <a:r>
              <a:rPr lang="en-US" sz="2400" dirty="0">
                <a:solidFill>
                  <a:schemeClr val="tx1"/>
                </a:solidFill>
              </a:rPr>
              <a:t> the cell structures and functions of plants and animals.</a:t>
            </a:r>
          </a:p>
          <a:p>
            <a:pPr marL="0" indent="0">
              <a:buNone/>
            </a:pPr>
            <a:endParaRPr lang="en-US" sz="2400" dirty="0">
              <a:solidFill>
                <a:schemeClr val="tx1"/>
              </a:solidFill>
            </a:endParaRPr>
          </a:p>
          <a:p>
            <a:pPr marL="0" indent="0">
              <a:buNone/>
            </a:pPr>
            <a:r>
              <a:rPr lang="en-US" sz="2400" b="1" i="1" dirty="0">
                <a:solidFill>
                  <a:srgbClr val="660066"/>
                </a:solidFill>
              </a:rPr>
              <a:t>Language Objective:  </a:t>
            </a:r>
          </a:p>
          <a:p>
            <a:pPr marL="0" indent="0">
              <a:buNone/>
            </a:pPr>
            <a:r>
              <a:rPr lang="en-US" sz="2400" b="1" dirty="0">
                <a:solidFill>
                  <a:schemeClr val="tx1"/>
                </a:solidFill>
              </a:rPr>
              <a:t>Today </a:t>
            </a:r>
            <a:r>
              <a:rPr lang="en-US" b="1" dirty="0">
                <a:solidFill>
                  <a:schemeClr val="tx1"/>
                </a:solidFill>
              </a:rPr>
              <a:t>I</a:t>
            </a:r>
            <a:r>
              <a:rPr lang="en-US" sz="2400" b="1" dirty="0">
                <a:solidFill>
                  <a:schemeClr val="tx1"/>
                </a:solidFill>
              </a:rPr>
              <a:t> will </a:t>
            </a:r>
            <a:r>
              <a:rPr lang="en-US" sz="2400" b="1" u="sng" dirty="0">
                <a:solidFill>
                  <a:schemeClr val="tx1"/>
                </a:solidFill>
              </a:rPr>
              <a:t>write an essay</a:t>
            </a:r>
            <a:r>
              <a:rPr lang="en-US" sz="2400" b="1" dirty="0">
                <a:solidFill>
                  <a:schemeClr val="tx1"/>
                </a:solidFill>
              </a:rPr>
              <a:t> comparing and contrasting plant and animal cells utilizing transitional phrases. </a:t>
            </a:r>
          </a:p>
          <a:p>
            <a:endParaRPr lang="en-US" sz="2400" dirty="0">
              <a:solidFill>
                <a:schemeClr val="tx1"/>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06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70021" y="395288"/>
            <a:ext cx="7555832" cy="1143000"/>
          </a:xfrm>
        </p:spPr>
        <p:txBody>
          <a:bodyPr>
            <a:noAutofit/>
          </a:bodyPr>
          <a:lstStyle/>
          <a:p>
            <a:pPr algn="ctr">
              <a:defRPr/>
            </a:pPr>
            <a:r>
              <a:rPr lang="en-US" sz="4000" dirty="0"/>
              <a:t>Intellectual Property Statement</a:t>
            </a:r>
          </a:p>
        </p:txBody>
      </p:sp>
      <p:sp>
        <p:nvSpPr>
          <p:cNvPr id="17410" name="Content Placeholder 2"/>
          <p:cNvSpPr>
            <a:spLocks noGrp="1"/>
          </p:cNvSpPr>
          <p:nvPr>
            <p:ph idx="1"/>
          </p:nvPr>
        </p:nvSpPr>
        <p:spPr>
          <a:xfrm>
            <a:off x="770021" y="1905000"/>
            <a:ext cx="7555831" cy="4191000"/>
          </a:xfrm>
        </p:spPr>
        <p:txBody>
          <a:bodyPr>
            <a:normAutofit/>
          </a:bodyPr>
          <a:lstStyle/>
          <a:p>
            <a:pPr marL="114300" indent="0" algn="ctr">
              <a:buFont typeface="Arial" charset="0"/>
              <a:buNone/>
            </a:pPr>
            <a:r>
              <a:rPr lang="en-US" altLang="en-US" i="1" dirty="0">
                <a:ea typeface="MS PGothic" charset="-128"/>
                <a:cs typeface="ＭＳ Ｐゴシック" charset="-128"/>
              </a:rPr>
              <a:t>All materials, content, and forms contained in this training/presentation are the intellectual property of the Region One Education Service Center and are intended for use by session participant at the classroom, campus, or district level only.  Materials are to be used “as is” without modification.  </a:t>
            </a:r>
          </a:p>
          <a:p>
            <a:pPr marL="114300" indent="0" algn="ctr">
              <a:buFont typeface="Arial" charset="0"/>
              <a:buNone/>
            </a:pPr>
            <a:r>
              <a:rPr lang="en-US" altLang="en-US" i="1" dirty="0">
                <a:ea typeface="MS PGothic" charset="-128"/>
                <a:cs typeface="ＭＳ Ｐゴシック" charset="-128"/>
              </a:rPr>
              <a:t>Materials may not be used for personal benefit or financial gain or for use outside of the school system.</a:t>
            </a:r>
          </a:p>
          <a:p>
            <a:pPr marL="114300" indent="0" algn="ctr">
              <a:buFont typeface="Arial" charset="0"/>
              <a:buNone/>
            </a:pPr>
            <a:r>
              <a:rPr lang="en-US" altLang="en-US" dirty="0">
                <a:ea typeface="MS PGothic" charset="-128"/>
                <a:cs typeface="ＭＳ Ｐゴシック" charset="-128"/>
              </a:rPr>
              <a:t>  </a:t>
            </a:r>
          </a:p>
          <a:p>
            <a:pPr marL="114300" indent="0" algn="ctr">
              <a:buFont typeface="Arial" charset="0"/>
              <a:buNone/>
            </a:pPr>
            <a:r>
              <a:rPr lang="en-US" altLang="en-US" sz="1400" b="1" dirty="0">
                <a:ea typeface="MS PGothic" charset="-128"/>
                <a:cs typeface="ＭＳ Ｐゴシック" charset="-128"/>
              </a:rPr>
              <a:t>www.esc1.net│facebook.com/</a:t>
            </a:r>
            <a:r>
              <a:rPr lang="en-US" altLang="en-US" sz="1400" b="1" dirty="0" err="1">
                <a:ea typeface="MS PGothic" charset="-128"/>
                <a:cs typeface="ＭＳ Ｐゴシック" charset="-128"/>
              </a:rPr>
              <a:t>RegionOneEducationServiceCenter│twitter.com</a:t>
            </a:r>
            <a:r>
              <a:rPr lang="en-US" altLang="en-US" sz="1400" b="1" dirty="0">
                <a:ea typeface="MS PGothic" charset="-128"/>
                <a:cs typeface="ＭＳ Ｐゴシック" charset="-128"/>
              </a:rPr>
              <a:t>/</a:t>
            </a:r>
            <a:r>
              <a:rPr lang="en-US" altLang="en-US" sz="1400" b="1" dirty="0" err="1">
                <a:ea typeface="MS PGothic" charset="-128"/>
                <a:cs typeface="ＭＳ Ｐゴシック" charset="-128"/>
              </a:rPr>
              <a:t>RegionOneESC</a:t>
            </a:r>
            <a:endParaRPr lang="en-US" altLang="en-US" sz="1400" dirty="0">
              <a:ea typeface="MS PGothic" charset="-128"/>
              <a:cs typeface="ＭＳ Ｐゴシック" charset="-128"/>
            </a:endParaRPr>
          </a:p>
          <a:p>
            <a:pPr marL="114300" indent="0">
              <a:buFont typeface="Arial" charset="0"/>
              <a:buNone/>
            </a:pPr>
            <a:endParaRPr lang="en-US" altLang="en-US" dirty="0">
              <a:ea typeface="MS PGothic" charset="-128"/>
              <a:cs typeface="ＭＳ Ｐゴシック" charset="-128"/>
            </a:endParaRPr>
          </a:p>
        </p:txBody>
      </p:sp>
      <p:sp>
        <p:nvSpPr>
          <p:cNvPr id="5" name="Footer Placeholder 5">
            <a:extLst>
              <a:ext uri="{FF2B5EF4-FFF2-40B4-BE49-F238E27FC236}">
                <a16:creationId xmlns="" xmlns:a16="http://schemas.microsoft.com/office/drawing/2014/main" id="{14608162-3F7A-4DD9-A2AF-3CE1619F970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a:t>2019</a:t>
            </a:r>
            <a:r>
              <a:rPr lang="en-US" b="0" dirty="0"/>
              <a:t>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33" y="6256132"/>
            <a:ext cx="478395" cy="476734"/>
          </a:xfrm>
          <a:prstGeom prst="rect">
            <a:avLst/>
          </a:prstGeom>
        </p:spPr>
      </p:pic>
    </p:spTree>
    <p:extLst>
      <p:ext uri="{BB962C8B-B14F-4D97-AF65-F5344CB8AC3E}">
        <p14:creationId xmlns:p14="http://schemas.microsoft.com/office/powerpoint/2010/main" val="38410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Language Objectives</a:t>
            </a:r>
          </a:p>
        </p:txBody>
      </p:sp>
      <p:sp>
        <p:nvSpPr>
          <p:cNvPr id="3" name="Content Placeholder 2"/>
          <p:cNvSpPr>
            <a:spLocks noGrp="1"/>
          </p:cNvSpPr>
          <p:nvPr>
            <p:ph idx="1"/>
          </p:nvPr>
        </p:nvSpPr>
        <p:spPr>
          <a:xfrm>
            <a:off x="762000" y="685800"/>
            <a:ext cx="7543800" cy="3886200"/>
          </a:xfrm>
        </p:spPr>
        <p:txBody>
          <a:bodyPr>
            <a:normAutofit/>
          </a:bodyPr>
          <a:lstStyle/>
          <a:p>
            <a:r>
              <a:rPr lang="en-US" sz="2400" dirty="0"/>
              <a:t>Pair-up</a:t>
            </a:r>
          </a:p>
          <a:p>
            <a:r>
              <a:rPr lang="en-US" sz="2400" dirty="0"/>
              <a:t>Look back at the content objective you wrote</a:t>
            </a:r>
          </a:p>
          <a:p>
            <a:r>
              <a:rPr lang="en-US" sz="2400" dirty="0"/>
              <a:t>Write a language objective in a student-friendly format below your content objective</a:t>
            </a:r>
          </a:p>
          <a:p>
            <a:r>
              <a:rPr lang="en-US" sz="2400" dirty="0"/>
              <a:t>You have 2 minutes</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313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2509285" y="531628"/>
            <a:ext cx="4210493" cy="5443870"/>
          </a:xfrm>
          <a:prstGeom prst="foldedCorne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828261" y="772929"/>
            <a:ext cx="3827722" cy="34163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800" b="1" i="1" dirty="0">
                <a:solidFill>
                  <a:schemeClr val="tx1"/>
                </a:solidFill>
              </a:rPr>
              <a:t>Science TEKS:  </a:t>
            </a:r>
            <a:r>
              <a:rPr lang="en-US" sz="1800" u="sng" dirty="0">
                <a:solidFill>
                  <a:schemeClr val="tx1"/>
                </a:solidFill>
              </a:rPr>
              <a:t>Differentiate</a:t>
            </a:r>
            <a:r>
              <a:rPr lang="en-US" sz="1800" dirty="0">
                <a:solidFill>
                  <a:schemeClr val="tx1"/>
                </a:solidFill>
              </a:rPr>
              <a:t> between structure and function in plant and animal cell organelles including cell membrane, cell wall, nucleus, cytoplasm, mitochondria, chloroplast and vacuole. </a:t>
            </a:r>
          </a:p>
          <a:p>
            <a:pPr marL="0" indent="0">
              <a:buFont typeface="Arial" pitchFamily="34" charset="0"/>
              <a:buNone/>
            </a:pPr>
            <a:endParaRPr lang="en-US" sz="1800" b="1" i="1" dirty="0">
              <a:solidFill>
                <a:schemeClr val="tx1"/>
              </a:solidFill>
            </a:endParaRPr>
          </a:p>
          <a:p>
            <a:pPr marL="0" indent="0">
              <a:buFont typeface="Arial" pitchFamily="34" charset="0"/>
              <a:buNone/>
            </a:pPr>
            <a:r>
              <a:rPr lang="en-US" sz="1800" b="1" i="1" dirty="0">
                <a:solidFill>
                  <a:schemeClr val="tx1"/>
                </a:solidFill>
              </a:rPr>
              <a:t>CONTENT OBJECTIVE</a:t>
            </a:r>
          </a:p>
          <a:p>
            <a:pPr marL="0" indent="0">
              <a:buFont typeface="Arial" pitchFamily="34" charset="0"/>
              <a:buNone/>
            </a:pPr>
            <a:r>
              <a:rPr lang="en-US" sz="1800" dirty="0">
                <a:solidFill>
                  <a:schemeClr val="accent1"/>
                </a:solidFill>
              </a:rPr>
              <a:t>Today I will</a:t>
            </a:r>
            <a:r>
              <a:rPr lang="en-US" sz="1800" dirty="0">
                <a:solidFill>
                  <a:schemeClr val="tx1"/>
                </a:solidFill>
              </a:rPr>
              <a:t> </a:t>
            </a:r>
            <a:r>
              <a:rPr lang="en-US" sz="1800" u="sng" dirty="0">
                <a:solidFill>
                  <a:schemeClr val="tx1"/>
                </a:solidFill>
              </a:rPr>
              <a:t>compare and contrast</a:t>
            </a:r>
            <a:r>
              <a:rPr lang="en-US" sz="1800" dirty="0">
                <a:solidFill>
                  <a:schemeClr val="tx1"/>
                </a:solidFill>
              </a:rPr>
              <a:t> the </a:t>
            </a:r>
            <a:r>
              <a:rPr lang="en-US" sz="1800" b="1" dirty="0">
                <a:solidFill>
                  <a:schemeClr val="tx1"/>
                </a:solidFill>
              </a:rPr>
              <a:t>cell structures and functions </a:t>
            </a:r>
            <a:r>
              <a:rPr lang="en-US" sz="1800" dirty="0">
                <a:solidFill>
                  <a:schemeClr val="tx1"/>
                </a:solidFill>
              </a:rPr>
              <a:t>of plants and animals.</a:t>
            </a:r>
          </a:p>
          <a:p>
            <a:pPr marL="0" indent="0">
              <a:buFont typeface="Arial" pitchFamily="34" charset="0"/>
              <a:buNone/>
            </a:pPr>
            <a:endParaRPr lang="en-US" sz="1800" dirty="0">
              <a:solidFill>
                <a:schemeClr val="tx1"/>
              </a:solidFill>
            </a:endParaRPr>
          </a:p>
          <a:p>
            <a:pPr marL="0" indent="0">
              <a:buNone/>
            </a:pPr>
            <a:r>
              <a:rPr lang="en-US" sz="1800" b="1" i="1" dirty="0">
                <a:solidFill>
                  <a:schemeClr val="tx1"/>
                </a:solidFill>
              </a:rPr>
              <a:t>LANGUAGE OBJECTIVE</a:t>
            </a:r>
          </a:p>
          <a:p>
            <a:pPr marL="0" indent="0">
              <a:buNone/>
            </a:pPr>
            <a:r>
              <a:rPr lang="en-US" sz="1800" dirty="0">
                <a:solidFill>
                  <a:schemeClr val="accent1"/>
                </a:solidFill>
              </a:rPr>
              <a:t>Today I will </a:t>
            </a:r>
            <a:r>
              <a:rPr lang="en-US" sz="1800" u="sng" dirty="0">
                <a:solidFill>
                  <a:schemeClr val="tx1"/>
                </a:solidFill>
              </a:rPr>
              <a:t>write an essay</a:t>
            </a:r>
            <a:r>
              <a:rPr lang="en-US" sz="1800" dirty="0">
                <a:solidFill>
                  <a:schemeClr val="tx1"/>
                </a:solidFill>
              </a:rPr>
              <a:t> comparing and contrasting plant and animal cells utilizing transitional phrases. </a:t>
            </a:r>
          </a:p>
          <a:p>
            <a:pPr marL="0" indent="0">
              <a:buFont typeface="Arial" pitchFamily="34" charset="0"/>
              <a:buNone/>
            </a:pPr>
            <a:endParaRPr lang="en-US" sz="1800" b="1" i="1" dirty="0">
              <a:solidFill>
                <a:schemeClr val="tx1"/>
              </a:solidFill>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57552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Points to Remember</a:t>
            </a:r>
          </a:p>
        </p:txBody>
      </p:sp>
      <p:sp>
        <p:nvSpPr>
          <p:cNvPr id="5" name="Content Placeholder 4"/>
          <p:cNvSpPr>
            <a:spLocks noGrp="1"/>
          </p:cNvSpPr>
          <p:nvPr>
            <p:ph idx="1"/>
          </p:nvPr>
        </p:nvSpPr>
        <p:spPr>
          <a:xfrm>
            <a:off x="762000" y="1213345"/>
            <a:ext cx="7431505" cy="3162127"/>
          </a:xfrm>
        </p:spPr>
        <p:txBody>
          <a:bodyPr>
            <a:normAutofit/>
          </a:bodyPr>
          <a:lstStyle/>
          <a:p>
            <a:r>
              <a:rPr lang="en-US" sz="2400" dirty="0"/>
              <a:t>Make objectives </a:t>
            </a:r>
            <a:r>
              <a:rPr lang="en-US" sz="2400" b="1" dirty="0"/>
              <a:t>student friendly </a:t>
            </a:r>
            <a:r>
              <a:rPr lang="en-US" sz="2400" dirty="0"/>
              <a:t>and appropriate for grade level.</a:t>
            </a:r>
          </a:p>
          <a:p>
            <a:r>
              <a:rPr lang="en-US" sz="2400" dirty="0"/>
              <a:t>Objectives are </a:t>
            </a:r>
            <a:r>
              <a:rPr lang="en-US" sz="2400" b="1" dirty="0"/>
              <a:t>for students</a:t>
            </a:r>
            <a:r>
              <a:rPr lang="en-US" sz="2400" dirty="0"/>
              <a:t>, not for the adults in the classroom.</a:t>
            </a:r>
          </a:p>
          <a:p>
            <a:r>
              <a:rPr lang="en-US" sz="2400" dirty="0"/>
              <a:t>Post </a:t>
            </a:r>
            <a:r>
              <a:rPr lang="en-US" sz="2400" b="1" dirty="0"/>
              <a:t>eye level.</a:t>
            </a:r>
          </a:p>
          <a:p>
            <a:r>
              <a:rPr lang="en-US" sz="2400" dirty="0"/>
              <a:t>Review with students </a:t>
            </a:r>
            <a:r>
              <a:rPr lang="en-US" sz="2400" b="1" dirty="0"/>
              <a:t>before, during and after </a:t>
            </a:r>
            <a:r>
              <a:rPr lang="en-US" sz="2400" dirty="0"/>
              <a:t>each lesson.</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0676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541980"/>
            <a:ext cx="2339498" cy="1600200"/>
          </a:xfrm>
        </p:spPr>
        <p:txBody>
          <a:bodyPr>
            <a:normAutofit/>
          </a:bodyPr>
          <a:lstStyle/>
          <a:p>
            <a:r>
              <a:rPr lang="en-US" sz="4000" dirty="0"/>
              <a:t>Provide Feedback</a:t>
            </a:r>
          </a:p>
        </p:txBody>
      </p:sp>
      <p:sp>
        <p:nvSpPr>
          <p:cNvPr id="7"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pic>
        <p:nvPicPr>
          <p:cNvPr id="4" name="Picture 2"/>
          <p:cNvPicPr>
            <a:picLocks noChangeAspect="1" noChangeArrowheads="1"/>
          </p:cNvPicPr>
          <p:nvPr/>
        </p:nvPicPr>
        <p:blipFill>
          <a:blip r:embed="rId2"/>
          <a:srcRect/>
          <a:stretch>
            <a:fillRect/>
          </a:stretch>
        </p:blipFill>
        <p:spPr bwMode="auto">
          <a:xfrm>
            <a:off x="3971854" y="1276967"/>
            <a:ext cx="4249460" cy="35837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8281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075829" y="1107942"/>
            <a:ext cx="4106179" cy="3800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34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Feedback</a:t>
            </a:r>
          </a:p>
        </p:txBody>
      </p:sp>
      <p:pic>
        <p:nvPicPr>
          <p:cNvPr id="3" name="Picture 2"/>
          <p:cNvPicPr>
            <a:picLocks noChangeAspect="1" noChangeArrowheads="1"/>
          </p:cNvPicPr>
          <p:nvPr/>
        </p:nvPicPr>
        <p:blipFill>
          <a:blip r:embed="rId2"/>
          <a:srcRect/>
          <a:stretch>
            <a:fillRect/>
          </a:stretch>
        </p:blipFill>
        <p:spPr bwMode="auto">
          <a:xfrm rot="5400000">
            <a:off x="4408722" y="1737537"/>
            <a:ext cx="3906386" cy="211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p:cNvPicPr>
            <a:picLocks noChangeAspect="1" noChangeArrowheads="1"/>
          </p:cNvPicPr>
          <p:nvPr/>
        </p:nvPicPr>
        <p:blipFill>
          <a:blip r:embed="rId3"/>
          <a:srcRect/>
          <a:stretch>
            <a:fillRect/>
          </a:stretch>
        </p:blipFill>
        <p:spPr bwMode="auto">
          <a:xfrm>
            <a:off x="1533341" y="930801"/>
            <a:ext cx="2885188" cy="38096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8597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a:xfrm>
            <a:off x="1620628" y="841620"/>
            <a:ext cx="5923172" cy="3884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Provide Feedback</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3695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8.JPG"/>
          <p:cNvPicPr>
            <a:picLocks noChangeAspect="1"/>
          </p:cNvPicPr>
          <p:nvPr/>
        </p:nvPicPr>
        <p:blipFill>
          <a:blip r:embed="rId2"/>
          <a:srcRect l="7362" r="12553" b="35593"/>
          <a:stretch>
            <a:fillRect/>
          </a:stretch>
        </p:blipFill>
        <p:spPr>
          <a:xfrm>
            <a:off x="1606216" y="990600"/>
            <a:ext cx="5937584"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2"/>
          <p:cNvSpPr>
            <a:spLocks noGrp="1"/>
          </p:cNvSpPr>
          <p:nvPr>
            <p:ph type="title"/>
          </p:nvPr>
        </p:nvSpPr>
        <p:spPr>
          <a:xfrm>
            <a:off x="762000" y="4572000"/>
            <a:ext cx="6781800" cy="1600200"/>
          </a:xfrm>
        </p:spPr>
        <p:txBody>
          <a:bodyPr/>
          <a:lstStyle/>
          <a:p>
            <a:r>
              <a:rPr lang="en-US" dirty="0"/>
              <a:t>Provide Feedback</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828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hoto_12.JPG"/>
          <p:cNvPicPr>
            <a:picLocks noChangeAspect="1"/>
          </p:cNvPicPr>
          <p:nvPr/>
        </p:nvPicPr>
        <p:blipFill>
          <a:blip r:embed="rId2"/>
          <a:stretch>
            <a:fillRect/>
          </a:stretch>
        </p:blipFill>
        <p:spPr>
          <a:xfrm>
            <a:off x="4331208" y="887741"/>
            <a:ext cx="3381658" cy="45088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4989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Objectives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112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RANDOMIZATION TECHNIQUES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42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106905"/>
            <a:ext cx="7543800" cy="4578016"/>
          </a:xfrm>
        </p:spPr>
        <p:txBody>
          <a:bodyPr>
            <a:normAutofit lnSpcReduction="10000"/>
          </a:bodyPr>
          <a:lstStyle/>
          <a:p>
            <a:pPr algn="ctr" eaLnBrk="1" hangingPunct="1">
              <a:lnSpc>
                <a:spcPct val="90000"/>
              </a:lnSpc>
              <a:spcBef>
                <a:spcPts val="575"/>
              </a:spcBef>
              <a:buFont typeface="Wingdings 2" charset="0"/>
              <a:buNone/>
            </a:pPr>
            <a:r>
              <a:rPr lang="en-US" sz="2800" b="1" dirty="0">
                <a:solidFill>
                  <a:srgbClr val="C00000"/>
                </a:solidFill>
              </a:rPr>
              <a:t>Write-Read-Read-Trade</a:t>
            </a:r>
          </a:p>
          <a:p>
            <a:pPr marL="457200" indent="-457200" eaLnBrk="1" hangingPunct="1">
              <a:lnSpc>
                <a:spcPct val="90000"/>
              </a:lnSpc>
              <a:spcBef>
                <a:spcPts val="575"/>
              </a:spcBef>
              <a:buFont typeface="Wingdings 2" charset="0"/>
              <a:buAutoNum type="arabicPeriod"/>
            </a:pPr>
            <a:endParaRPr lang="en-US" dirty="0"/>
          </a:p>
          <a:p>
            <a:pPr marL="457200" indent="-457200" eaLnBrk="1" hangingPunct="1">
              <a:lnSpc>
                <a:spcPct val="90000"/>
              </a:lnSpc>
              <a:spcBef>
                <a:spcPts val="575"/>
              </a:spcBef>
              <a:buFont typeface="Wingdings 2" charset="0"/>
              <a:buAutoNum type="arabicPeriod"/>
            </a:pPr>
            <a:r>
              <a:rPr lang="en-US" dirty="0"/>
              <a:t>Stand up when you complete in writing one of these sentences:</a:t>
            </a:r>
          </a:p>
          <a:p>
            <a:pPr marL="457200" indent="-457200" eaLnBrk="1" hangingPunct="1">
              <a:lnSpc>
                <a:spcPct val="90000"/>
              </a:lnSpc>
              <a:spcBef>
                <a:spcPts val="575"/>
              </a:spcBef>
              <a:buFont typeface="Wingdings 2" charset="0"/>
              <a:buAutoNum type="arabicPeriod"/>
            </a:pPr>
            <a:endParaRPr lang="en-US" dirty="0"/>
          </a:p>
          <a:p>
            <a:pPr marL="604838" lvl="1" indent="-342900">
              <a:lnSpc>
                <a:spcPct val="90000"/>
              </a:lnSpc>
              <a:spcBef>
                <a:spcPts val="375"/>
              </a:spcBef>
              <a:buFont typeface="Wingdings" charset="2"/>
              <a:buChar char="§"/>
            </a:pPr>
            <a:r>
              <a:rPr lang="en-US" sz="2400" dirty="0"/>
              <a:t>I select who I call on by…</a:t>
            </a:r>
          </a:p>
          <a:p>
            <a:pPr marL="604838" lvl="1" indent="-342900">
              <a:lnSpc>
                <a:spcPct val="90000"/>
              </a:lnSpc>
              <a:spcBef>
                <a:spcPts val="375"/>
              </a:spcBef>
              <a:buFont typeface="Wingdings" charset="2"/>
              <a:buChar char="§"/>
            </a:pPr>
            <a:r>
              <a:rPr lang="en-US" sz="2400" dirty="0"/>
              <a:t>In my classroom, I include randomization because…</a:t>
            </a:r>
          </a:p>
          <a:p>
            <a:pPr marL="604838" lvl="1" indent="-342900">
              <a:lnSpc>
                <a:spcPct val="90000"/>
              </a:lnSpc>
              <a:spcBef>
                <a:spcPts val="375"/>
              </a:spcBef>
              <a:buFont typeface="Wingdings" charset="2"/>
              <a:buChar char="§"/>
            </a:pPr>
            <a:r>
              <a:rPr lang="en-US" sz="2400" dirty="0"/>
              <a:t>The most beneficial randomization technique I have used is… because…</a:t>
            </a:r>
          </a:p>
          <a:p>
            <a:pPr marL="457200" indent="-457200" eaLnBrk="1" hangingPunct="1">
              <a:lnSpc>
                <a:spcPct val="90000"/>
              </a:lnSpc>
              <a:spcBef>
                <a:spcPts val="575"/>
              </a:spcBef>
              <a:buFont typeface="Wingdings 2" charset="0"/>
              <a:buAutoNum type="arabicPeriod"/>
            </a:pPr>
            <a:endParaRPr lang="en-US" dirty="0"/>
          </a:p>
          <a:p>
            <a:pPr marL="457200" lvl="1" indent="-457200">
              <a:lnSpc>
                <a:spcPct val="90000"/>
              </a:lnSpc>
              <a:spcBef>
                <a:spcPts val="575"/>
              </a:spcBef>
              <a:buFont typeface="+mj-lt"/>
              <a:buAutoNum type="arabicPeriod" startAt="2"/>
            </a:pPr>
            <a:r>
              <a:rPr lang="en-US" sz="2400" dirty="0" smtClean="0"/>
              <a:t>Go to your 9 o’clock!</a:t>
            </a:r>
          </a:p>
          <a:p>
            <a:pPr marL="457200" lvl="1" indent="-457200">
              <a:lnSpc>
                <a:spcPct val="90000"/>
              </a:lnSpc>
              <a:spcBef>
                <a:spcPts val="575"/>
              </a:spcBef>
              <a:buFont typeface="+mj-lt"/>
              <a:buAutoNum type="arabicPeriod" startAt="2"/>
            </a:pPr>
            <a:r>
              <a:rPr lang="en-US" sz="2400" dirty="0" smtClean="0"/>
              <a:t>Go to your 12 o’clock!</a:t>
            </a:r>
            <a:endParaRPr lang="en-US" sz="2400" dirty="0"/>
          </a:p>
          <a:p>
            <a:pPr marL="457200" indent="-457200" eaLnBrk="1" hangingPunct="1">
              <a:lnSpc>
                <a:spcPct val="90000"/>
              </a:lnSpc>
              <a:spcBef>
                <a:spcPts val="575"/>
              </a:spcBef>
              <a:buFont typeface="Wingdings 2" charset="0"/>
              <a:buAutoNum type="arabicPeriod"/>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a:p>
            <a:pPr marL="547688" lvl="1" eaLnBrk="1" hangingPunct="1">
              <a:lnSpc>
                <a:spcPct val="90000"/>
              </a:lnSpc>
              <a:spcBef>
                <a:spcPts val="375"/>
              </a:spcBef>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p:txBody>
      </p:sp>
      <p:sp>
        <p:nvSpPr>
          <p:cNvPr id="3" name="Title 2"/>
          <p:cNvSpPr>
            <a:spLocks noGrp="1"/>
          </p:cNvSpPr>
          <p:nvPr>
            <p:ph type="title"/>
          </p:nvPr>
        </p:nvSpPr>
        <p:spPr>
          <a:xfrm>
            <a:off x="762000" y="4572000"/>
            <a:ext cx="7543800" cy="1600200"/>
          </a:xfrm>
        </p:spPr>
        <p:txBody>
          <a:bodyPr>
            <a:normAutofit fontScale="90000"/>
          </a:bodyPr>
          <a:lstStyle/>
          <a:p>
            <a:r>
              <a:rPr lang="en-US"/>
              <a:t>Randomization Techniques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7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4912" cy="1600200"/>
          </a:xfrm>
        </p:spPr>
        <p:txBody>
          <a:bodyPr>
            <a:normAutofit fontScale="90000"/>
          </a:bodyPr>
          <a:lstStyle/>
          <a:p>
            <a:r>
              <a:rPr lang="en-US" dirty="0"/>
              <a:t>Randomization Techniques</a:t>
            </a:r>
          </a:p>
        </p:txBody>
      </p:sp>
      <p:sp>
        <p:nvSpPr>
          <p:cNvPr id="4" name="Content Placeholder 2"/>
          <p:cNvSpPr>
            <a:spLocks noGrp="1"/>
          </p:cNvSpPr>
          <p:nvPr>
            <p:ph idx="1"/>
          </p:nvPr>
        </p:nvSpPr>
        <p:spPr>
          <a:xfrm>
            <a:off x="763112" y="421105"/>
            <a:ext cx="7543800" cy="3886200"/>
          </a:xfrm>
        </p:spPr>
        <p:txBody>
          <a:bodyPr>
            <a:normAutofit/>
          </a:bodyPr>
          <a:lstStyle/>
          <a:p>
            <a:pPr marL="0" indent="0" algn="ctr" eaLnBrk="1" fontAlgn="auto" hangingPunct="1">
              <a:lnSpc>
                <a:spcPct val="110000"/>
              </a:lnSpc>
              <a:spcBef>
                <a:spcPts val="580"/>
              </a:spcBef>
              <a:spcAft>
                <a:spcPts val="0"/>
              </a:spcAft>
              <a:buClr>
                <a:schemeClr val="accent3">
                  <a:lumMod val="75000"/>
                </a:schemeClr>
              </a:buClr>
              <a:buNone/>
              <a:defRPr/>
            </a:pPr>
            <a:r>
              <a:rPr lang="en-US" sz="2800" dirty="0">
                <a:solidFill>
                  <a:schemeClr val="tx1"/>
                </a:solidFill>
                <a:ea typeface="+mn-ea"/>
              </a:rPr>
              <a:t>Is it possible to </a:t>
            </a:r>
            <a:r>
              <a:rPr lang="en-US" sz="2800" u="sng" dirty="0">
                <a:solidFill>
                  <a:schemeClr val="tx1"/>
                </a:solidFill>
                <a:ea typeface="+mn-ea"/>
              </a:rPr>
              <a:t>randomize</a:t>
            </a:r>
            <a:r>
              <a:rPr lang="en-US" sz="2800" dirty="0">
                <a:solidFill>
                  <a:schemeClr val="tx1"/>
                </a:solidFill>
                <a:ea typeface="+mn-ea"/>
              </a:rPr>
              <a:t> and </a:t>
            </a:r>
            <a:r>
              <a:rPr lang="en-US" sz="2800" u="sng" dirty="0">
                <a:solidFill>
                  <a:schemeClr val="tx1"/>
                </a:solidFill>
                <a:ea typeface="+mn-ea"/>
              </a:rPr>
              <a:t>differentiate instruction</a:t>
            </a:r>
            <a:r>
              <a:rPr lang="en-US" sz="2800" dirty="0">
                <a:solidFill>
                  <a:schemeClr val="tx1"/>
                </a:solidFill>
                <a:ea typeface="+mn-ea"/>
              </a:rPr>
              <a:t> at the </a:t>
            </a:r>
            <a:r>
              <a:rPr lang="en-US" sz="2800" u="sng" dirty="0">
                <a:solidFill>
                  <a:schemeClr val="tx1"/>
                </a:solidFill>
                <a:ea typeface="+mn-ea"/>
              </a:rPr>
              <a:t>same time</a:t>
            </a:r>
            <a:r>
              <a:rPr lang="en-US" sz="2800" dirty="0">
                <a:solidFill>
                  <a:schemeClr val="tx1"/>
                </a:solidFill>
                <a:ea typeface="+mn-ea"/>
              </a:rPr>
              <a:t>? </a:t>
            </a:r>
            <a:endParaRPr lang="en-US" dirty="0">
              <a:solidFill>
                <a:schemeClr val="tx2">
                  <a:lumMod val="75000"/>
                </a:schemeClr>
              </a:solidFill>
              <a:ea typeface="+mn-ea"/>
            </a:endParaRPr>
          </a:p>
          <a:p>
            <a:pPr marL="365760" indent="-283464" eaLnBrk="1" fontAlgn="auto" hangingPunct="1">
              <a:lnSpc>
                <a:spcPct val="110000"/>
              </a:lnSpc>
              <a:spcBef>
                <a:spcPts val="580"/>
              </a:spcBef>
              <a:spcAft>
                <a:spcPts val="0"/>
              </a:spcAft>
              <a:buFont typeface="Wingdings 2"/>
              <a:buChar char=""/>
              <a:defRPr/>
            </a:pPr>
            <a:endParaRPr lang="en-US" dirty="0">
              <a:solidFill>
                <a:schemeClr val="tx2">
                  <a:lumMod val="75000"/>
                </a:schemeClr>
              </a:solidFill>
              <a:ea typeface="+mn-ea"/>
            </a:endParaRPr>
          </a:p>
        </p:txBody>
      </p:sp>
      <p:sp>
        <p:nvSpPr>
          <p:cNvPr id="5" name="Title 1"/>
          <p:cNvSpPr txBox="1">
            <a:spLocks/>
          </p:cNvSpPr>
          <p:nvPr/>
        </p:nvSpPr>
        <p:spPr bwMode="gray">
          <a:xfrm>
            <a:off x="496412" y="3180710"/>
            <a:ext cx="8077200" cy="4980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dirty="0">
                <a:solidFill>
                  <a:srgbClr val="660066"/>
                </a:solidFill>
              </a:rPr>
              <a:t>Randomize and rotate who is called on,</a:t>
            </a:r>
            <a:br>
              <a:rPr lang="en-US" sz="2800" dirty="0">
                <a:solidFill>
                  <a:srgbClr val="660066"/>
                </a:solidFill>
              </a:rPr>
            </a:br>
            <a:r>
              <a:rPr lang="en-US" sz="2800" dirty="0">
                <a:solidFill>
                  <a:srgbClr val="660066"/>
                </a:solidFill>
              </a:rPr>
              <a:t>so students of all language levels can participate!</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43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3853" cy="1600200"/>
          </a:xfrm>
        </p:spPr>
        <p:txBody>
          <a:bodyPr>
            <a:normAutofit fontScale="90000"/>
          </a:bodyPr>
          <a:lstStyle/>
          <a:p>
            <a:r>
              <a:rPr lang="en-US" dirty="0"/>
              <a:t>Randomization Techniques</a:t>
            </a:r>
          </a:p>
        </p:txBody>
      </p:sp>
      <p:sp>
        <p:nvSpPr>
          <p:cNvPr id="4" name="Content Placeholder 3"/>
          <p:cNvSpPr>
            <a:spLocks noGrp="1"/>
          </p:cNvSpPr>
          <p:nvPr>
            <p:ph sz="half" idx="1"/>
          </p:nvPr>
        </p:nvSpPr>
        <p:spPr>
          <a:xfrm>
            <a:off x="761999" y="948156"/>
            <a:ext cx="3618869" cy="3416301"/>
          </a:xfrm>
        </p:spPr>
        <p:txBody>
          <a:bodyPr>
            <a:norm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Lucky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Beach ball</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Index cards </a:t>
            </a:r>
          </a:p>
          <a:p>
            <a:pPr marL="365760" indent="-283464">
              <a:spcBef>
                <a:spcPts val="580"/>
              </a:spcBef>
              <a:buClr>
                <a:schemeClr val="accent3">
                  <a:lumMod val="75000"/>
                </a:schemeClr>
              </a:buClr>
              <a:buNone/>
              <a:defRPr/>
            </a:pPr>
            <a:r>
              <a:rPr lang="en-US" sz="2400" dirty="0">
                <a:solidFill>
                  <a:schemeClr val="tx2">
                    <a:lumMod val="75000"/>
                  </a:schemeClr>
                </a:solidFill>
              </a:rPr>
              <a:t>	with student names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Class list/roster</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Color/numbers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Birthdays</a:t>
            </a:r>
            <a:endParaRPr lang="en-US" sz="2400" dirty="0"/>
          </a:p>
        </p:txBody>
      </p:sp>
      <p:sp>
        <p:nvSpPr>
          <p:cNvPr id="5" name="Content Placeholder 4"/>
          <p:cNvSpPr>
            <a:spLocks noGrp="1"/>
          </p:cNvSpPr>
          <p:nvPr>
            <p:ph sz="half" idx="2"/>
          </p:nvPr>
        </p:nvSpPr>
        <p:spPr>
          <a:xfrm>
            <a:off x="4380868" y="1155700"/>
            <a:ext cx="4109867" cy="3416300"/>
          </a:xfrm>
        </p:spPr>
        <p:txBody>
          <a:bodyPr>
            <a:no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Physical characteristics:                             longest hair, eye color…</a:t>
            </a:r>
          </a:p>
          <a:p>
            <a:pPr marL="365760" indent="-283464">
              <a:spcBef>
                <a:spcPts val="580"/>
              </a:spcBef>
              <a:buClr>
                <a:schemeClr val="accent3">
                  <a:lumMod val="75000"/>
                </a:schemeClr>
              </a:buClr>
              <a:buFont typeface="Wingdings" pitchFamily="2" charset="2"/>
              <a:buChar char="§"/>
              <a:defRPr/>
            </a:pPr>
            <a:r>
              <a:rPr lang="en-US" sz="2400" dirty="0" err="1">
                <a:solidFill>
                  <a:schemeClr val="tx2">
                    <a:lumMod val="75000"/>
                  </a:schemeClr>
                </a:solidFill>
              </a:rPr>
              <a:t>Jenga</a:t>
            </a:r>
            <a:endParaRPr lang="en-US" sz="2400" dirty="0">
              <a:solidFill>
                <a:schemeClr val="tx2">
                  <a:lumMod val="75000"/>
                </a:schemeClr>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Pick up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Career cards</a:t>
            </a:r>
          </a:p>
          <a:p>
            <a:pPr marL="365760" indent="-283464">
              <a:spcBef>
                <a:spcPts val="580"/>
              </a:spcBef>
              <a:buClr>
                <a:schemeClr val="accent3">
                  <a:lumMod val="75000"/>
                </a:schemeClr>
              </a:buClr>
              <a:buFont typeface="Wingdings" pitchFamily="2" charset="2"/>
              <a:buChar char="§"/>
              <a:defRPr/>
            </a:pPr>
            <a:r>
              <a:rPr lang="en-US" sz="2400" dirty="0">
                <a:solidFill>
                  <a:srgbClr val="000000"/>
                </a:solidFill>
              </a:rPr>
              <a:t>Apps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Popcorn</a:t>
            </a:r>
          </a:p>
          <a:p>
            <a:endParaRPr lang="en-US" sz="2400" dirty="0"/>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505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Objectives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88923" y="2843100"/>
            <a:ext cx="2858924" cy="369332"/>
          </a:xfrm>
          <a:prstGeom prst="rect">
            <a:avLst/>
          </a:prstGeom>
          <a:noFill/>
        </p:spPr>
        <p:txBody>
          <a:bodyPr wrap="none" rtlCol="0">
            <a:spAutoFit/>
          </a:bodyPr>
          <a:lstStyle/>
          <a:p>
            <a:pPr algn="ctr"/>
            <a:r>
              <a:rPr lang="en-US" b="1" dirty="0"/>
              <a:t>Randomization Techniques</a:t>
            </a:r>
          </a:p>
        </p:txBody>
      </p:sp>
    </p:spTree>
    <p:extLst>
      <p:ext uri="{BB962C8B-B14F-4D97-AF65-F5344CB8AC3E}">
        <p14:creationId xmlns:p14="http://schemas.microsoft.com/office/powerpoint/2010/main" val="137531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response signals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814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3954" y="815848"/>
            <a:ext cx="7403199" cy="1150352"/>
          </a:xfrm>
        </p:spPr>
        <p:txBody>
          <a:bodyPr>
            <a:normAutofit/>
          </a:bodyPr>
          <a:lstStyle/>
          <a:p>
            <a:pPr marL="0" indent="0" algn="ctr">
              <a:buNone/>
            </a:pPr>
            <a:r>
              <a:rPr lang="en-US" sz="3200" dirty="0"/>
              <a:t>Why is it important to check for understanding along the way?</a:t>
            </a:r>
          </a:p>
        </p:txBody>
      </p:sp>
      <p:pic>
        <p:nvPicPr>
          <p:cNvPr id="5" name="Picture 4"/>
          <p:cNvPicPr>
            <a:picLocks noChangeAspect="1"/>
          </p:cNvPicPr>
          <p:nvPr/>
        </p:nvPicPr>
        <p:blipFill>
          <a:blip r:embed="rId2"/>
          <a:stretch>
            <a:fillRect/>
          </a:stretch>
        </p:blipFill>
        <p:spPr>
          <a:xfrm>
            <a:off x="4794653"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883955"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156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376016" y="436849"/>
          <a:ext cx="6548499" cy="290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1376016" y="3332449"/>
          <a:ext cx="6548499" cy="2741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57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Fib!</a:t>
            </a:r>
          </a:p>
        </p:txBody>
      </p:sp>
      <p:sp>
        <p:nvSpPr>
          <p:cNvPr id="3" name="Content Placeholder 2"/>
          <p:cNvSpPr>
            <a:spLocks noGrp="1"/>
          </p:cNvSpPr>
          <p:nvPr>
            <p:ph idx="1"/>
          </p:nvPr>
        </p:nvSpPr>
        <p:spPr>
          <a:xfrm>
            <a:off x="854185" y="1155700"/>
            <a:ext cx="7435574" cy="3416300"/>
          </a:xfrm>
        </p:spPr>
        <p:txBody>
          <a:bodyPr>
            <a:noAutofit/>
          </a:bodyPr>
          <a:lstStyle/>
          <a:p>
            <a:r>
              <a:rPr lang="en-US" sz="2400" dirty="0"/>
              <a:t>Students may work in pairs or small groups.</a:t>
            </a:r>
          </a:p>
          <a:p>
            <a:r>
              <a:rPr lang="en-US" sz="2400" dirty="0"/>
              <a:t>Students have three post-its/index cards with the numbers “1, 2, 3” in each card.</a:t>
            </a:r>
          </a:p>
          <a:p>
            <a:r>
              <a:rPr lang="en-US" sz="2400" dirty="0"/>
              <a:t>Teacher writes 3 statements on the board (one false, two true) and students decide which one is the fib.</a:t>
            </a:r>
          </a:p>
          <a:p>
            <a:r>
              <a:rPr lang="en-US" sz="2400" dirty="0"/>
              <a:t>On signal from teacher, students show the number of the statement they believe is the fib.</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54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3" name="Content Placeholder 2"/>
          <p:cNvSpPr>
            <a:spLocks noGrp="1"/>
          </p:cNvSpPr>
          <p:nvPr>
            <p:ph idx="1"/>
          </p:nvPr>
        </p:nvSpPr>
        <p:spPr>
          <a:xfrm>
            <a:off x="3710866" y="1295400"/>
            <a:ext cx="4594934" cy="4114799"/>
          </a:xfrm>
        </p:spPr>
        <p:txBody>
          <a:bodyPr/>
          <a:lstStyle/>
          <a:p>
            <a:pPr marL="457200" indent="-457200">
              <a:buAutoNum type="arabicPeriod"/>
            </a:pPr>
            <a:r>
              <a:rPr lang="en-US" sz="2400" dirty="0"/>
              <a:t>Evaporation is part of the water cycle</a:t>
            </a:r>
          </a:p>
          <a:p>
            <a:pPr marL="457200" indent="-457200">
              <a:buAutoNum type="arabicPeriod"/>
            </a:pPr>
            <a:r>
              <a:rPr lang="en-US" sz="2400" dirty="0"/>
              <a:t>Refraction is part of the water cycle</a:t>
            </a:r>
          </a:p>
          <a:p>
            <a:pPr marL="457200" indent="-457200">
              <a:buAutoNum type="arabicPeriod"/>
            </a:pPr>
            <a:r>
              <a:rPr lang="en-US" sz="2400" dirty="0"/>
              <a:t>Condensation is part of the water cycle</a:t>
            </a:r>
          </a:p>
          <a:p>
            <a:pPr marL="685800" lvl="3" indent="0">
              <a:buNone/>
            </a:pPr>
            <a:endParaRPr lang="en-US" sz="2200" dirty="0"/>
          </a:p>
          <a:p>
            <a:pPr marL="685800" lvl="3" indent="0">
              <a:buNone/>
            </a:pPr>
            <a:r>
              <a:rPr lang="en-US" sz="2400" b="1" i="1" dirty="0"/>
              <a:t>I believe number… is a fib because…</a:t>
            </a:r>
          </a:p>
          <a:p>
            <a:endParaRPr lang="en-US" dirty="0"/>
          </a:p>
        </p:txBody>
      </p:sp>
      <p:sp>
        <p:nvSpPr>
          <p:cNvPr id="4"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08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358D1D2-D487-4BDC-AA1C-20F2832C1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978" y="724943"/>
            <a:ext cx="3178592" cy="4136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 xmlns:a16="http://schemas.microsoft.com/office/drawing/2014/main" id="{23B0EDC6-F6B7-45ED-A453-FEECB409F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a:extLst>
              <a:ext uri="{FF2B5EF4-FFF2-40B4-BE49-F238E27FC236}">
                <a16:creationId xmlns="" xmlns:a16="http://schemas.microsoft.com/office/drawing/2014/main" id="{14608162-3F7A-4DD9-A2AF-3CE1619F970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9" name="Title 1">
            <a:extLst>
              <a:ext uri="{FF2B5EF4-FFF2-40B4-BE49-F238E27FC236}">
                <a16:creationId xmlns="" xmlns:a16="http://schemas.microsoft.com/office/drawing/2014/main" id="{8328EC6A-6A17-4610-8FD0-8F1659AEB99A}"/>
              </a:ext>
            </a:extLst>
          </p:cNvPr>
          <p:cNvSpPr>
            <a:spLocks noGrp="1"/>
          </p:cNvSpPr>
          <p:nvPr>
            <p:ph type="title"/>
          </p:nvPr>
        </p:nvSpPr>
        <p:spPr>
          <a:xfrm>
            <a:off x="761999" y="4572000"/>
            <a:ext cx="7542551" cy="1600200"/>
          </a:xfrm>
        </p:spPr>
        <p:txBody>
          <a:bodyPr/>
          <a:lstStyle/>
          <a:p>
            <a:pPr algn="ctr"/>
            <a:r>
              <a:rPr lang="en-US" dirty="0"/>
              <a:t>Think, Pair, Share!</a:t>
            </a:r>
          </a:p>
        </p:txBody>
      </p:sp>
      <p:sp>
        <p:nvSpPr>
          <p:cNvPr id="2" name="TextBox 1">
            <a:extLst>
              <a:ext uri="{FF2B5EF4-FFF2-40B4-BE49-F238E27FC236}">
                <a16:creationId xmlns="" xmlns:a16="http://schemas.microsoft.com/office/drawing/2014/main" id="{A024BDF5-B195-4662-8B4F-FE57BB0A9D64}"/>
              </a:ext>
            </a:extLst>
          </p:cNvPr>
          <p:cNvSpPr txBox="1"/>
          <p:nvPr/>
        </p:nvSpPr>
        <p:spPr>
          <a:xfrm>
            <a:off x="4715435" y="4629485"/>
            <a:ext cx="1281953" cy="246221"/>
          </a:xfrm>
          <a:prstGeom prst="rect">
            <a:avLst/>
          </a:prstGeom>
          <a:noFill/>
        </p:spPr>
        <p:txBody>
          <a:bodyPr wrap="square" rtlCol="0">
            <a:spAutoFit/>
          </a:bodyPr>
          <a:lstStyle/>
          <a:p>
            <a:pPr algn="ctr"/>
            <a:r>
              <a:rPr lang="en-US" sz="1000" b="1" dirty="0">
                <a:latin typeface="Calibri" panose="020F0502020204030204" pitchFamily="34" charset="0"/>
              </a:rPr>
              <a:t>YOUR IDEA HERE</a:t>
            </a:r>
          </a:p>
        </p:txBody>
      </p:sp>
      <p:pic>
        <p:nvPicPr>
          <p:cNvPr id="11" name="Picture 10" descr="C:\Documents and Settings\kchapa\Local Settings\Temporary Internet Files\Content.IE5\9JKJ0QWJ\MC900434411[1].wmf">
            <a:extLst>
              <a:ext uri="{FF2B5EF4-FFF2-40B4-BE49-F238E27FC236}">
                <a16:creationId xmlns="" xmlns:a16="http://schemas.microsoft.com/office/drawing/2014/main" id="{29F93D1C-4992-4786-B387-A9DDE112C5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41" r="-1"/>
          <a:stretch/>
        </p:blipFill>
        <p:spPr bwMode="auto">
          <a:xfrm>
            <a:off x="4715435" y="3075560"/>
            <a:ext cx="1160430" cy="1236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427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683" y="1124952"/>
            <a:ext cx="4567909" cy="4572000"/>
          </a:xfrm>
        </p:spPr>
        <p:txBody>
          <a:bodyPr>
            <a:noAutofit/>
          </a:bodyPr>
          <a:lstStyle/>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Cognitive and academic development in native language has an important and positive effect on second language acquisition.</a:t>
            </a:r>
          </a:p>
          <a:p>
            <a:pPr marL="596646" indent="-514350">
              <a:spcBef>
                <a:spcPts val="580"/>
              </a:spcBef>
              <a:buClr>
                <a:schemeClr val="accent5">
                  <a:lumMod val="75000"/>
                </a:schemeClr>
              </a:buClr>
              <a:buFont typeface="+mj-lt"/>
              <a:buAutoNum type="arabicPeriod"/>
              <a:defRPr/>
            </a:pPr>
            <a:endParaRPr lang="en-US" sz="105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Once students can speak English, they are ready to undertake the academic tasks of the mainstream classroom.</a:t>
            </a:r>
          </a:p>
          <a:p>
            <a:pPr marL="596646" indent="-514350">
              <a:spcBef>
                <a:spcPts val="580"/>
              </a:spcBef>
              <a:buClr>
                <a:schemeClr val="accent5">
                  <a:lumMod val="75000"/>
                </a:schemeClr>
              </a:buClr>
              <a:buFont typeface="+mj-lt"/>
              <a:buAutoNum type="arabicPeriod"/>
              <a:defRPr/>
            </a:pPr>
            <a:endParaRPr lang="en-US" sz="105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According to research, students in ESL-only programs, with no schooling in their native language, take 7-10 years to reach grade level norms.</a:t>
            </a:r>
          </a:p>
          <a:p>
            <a:pPr marL="0" indent="0"/>
            <a:endParaRPr lang="en-US" sz="2000" dirty="0">
              <a:solidFill>
                <a:schemeClr val="tx1">
                  <a:lumMod val="85000"/>
                  <a:lumOff val="15000"/>
                </a:schemeClr>
              </a:solidFill>
            </a:endParaRPr>
          </a:p>
        </p:txBody>
      </p:sp>
      <p:sp>
        <p:nvSpPr>
          <p:cNvPr id="7" name="Title 1"/>
          <p:cNvSpPr txBox="1">
            <a:spLocks/>
          </p:cNvSpPr>
          <p:nvPr/>
        </p:nvSpPr>
        <p:spPr>
          <a:xfrm>
            <a:off x="866219" y="1295400"/>
            <a:ext cx="2536773"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Let’s Play!</a:t>
            </a:r>
            <a:endParaRPr lang="en-US" sz="4400" dirty="0"/>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034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413" y="956511"/>
            <a:ext cx="4541179" cy="4572000"/>
          </a:xfrm>
        </p:spPr>
        <p:txBody>
          <a:bodyPr>
            <a:noAutofit/>
          </a:bodyPr>
          <a:lstStyle/>
          <a:p>
            <a:pPr marL="0" indent="0">
              <a:spcBef>
                <a:spcPts val="575"/>
              </a:spcBef>
              <a:buNone/>
            </a:pPr>
            <a:r>
              <a:rPr lang="en-US" sz="2200" dirty="0"/>
              <a:t>Rhea is a moon of Saturn. Which of these facts about Rhea best indicates that it does not have a water cycle in which water changes state?</a:t>
            </a:r>
          </a:p>
          <a:p>
            <a:pPr marL="0" indent="0">
              <a:spcBef>
                <a:spcPts val="575"/>
              </a:spcBef>
              <a:buNone/>
            </a:pPr>
            <a:endParaRPr lang="en-US" sz="2200" dirty="0"/>
          </a:p>
          <a:p>
            <a:pPr marL="0" indent="0">
              <a:spcBef>
                <a:spcPts val="575"/>
              </a:spcBef>
              <a:buNone/>
            </a:pPr>
            <a:r>
              <a:rPr lang="en-US" sz="2200" dirty="0"/>
              <a:t>A	Its radius is 765 km.</a:t>
            </a:r>
          </a:p>
          <a:p>
            <a:pPr marL="0" indent="0">
              <a:spcBef>
                <a:spcPts val="575"/>
              </a:spcBef>
              <a:buNone/>
            </a:pPr>
            <a:r>
              <a:rPr lang="en-US" sz="2200" dirty="0"/>
              <a:t>B  	Its density is about 1.3 kg/m3.</a:t>
            </a:r>
          </a:p>
          <a:p>
            <a:pPr marL="0" indent="0">
              <a:spcBef>
                <a:spcPts val="575"/>
              </a:spcBef>
              <a:buNone/>
            </a:pPr>
            <a:r>
              <a:rPr lang="en-US" sz="2200" dirty="0"/>
              <a:t>C  	Its period of rotation is about 	4.5 Earth days.</a:t>
            </a:r>
          </a:p>
          <a:p>
            <a:pPr marL="0" indent="0">
              <a:spcBef>
                <a:spcPts val="575"/>
              </a:spcBef>
              <a:buNone/>
            </a:pPr>
            <a:r>
              <a:rPr lang="en-US" sz="2200" dirty="0"/>
              <a:t>D  	Its temperature is between 	−174°C and −220°C.</a:t>
            </a:r>
          </a:p>
          <a:p>
            <a:pPr marL="0" indent="0"/>
            <a:endParaRPr lang="en-US" sz="2200" dirty="0"/>
          </a:p>
        </p:txBody>
      </p:sp>
      <p:sp>
        <p:nvSpPr>
          <p:cNvPr id="7"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a:t>
            </a:r>
            <a:r>
              <a:rPr lang="en-US" sz="2000" b="1" dirty="0"/>
              <a:t>Correct Answer</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©2019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Objectives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88923" y="2788236"/>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541031" y="3135552"/>
            <a:ext cx="2433488" cy="369332"/>
          </a:xfrm>
          <a:prstGeom prst="rect">
            <a:avLst/>
          </a:prstGeom>
          <a:noFill/>
        </p:spPr>
        <p:txBody>
          <a:bodyPr wrap="none" rtlCol="0">
            <a:spAutoFit/>
          </a:bodyPr>
          <a:lstStyle/>
          <a:p>
            <a:pPr algn="ctr"/>
            <a:r>
              <a:rPr lang="en-US" b="1" dirty="0" smtClean="0"/>
              <a:t>Total Response Signals</a:t>
            </a:r>
            <a:endParaRPr lang="en-US" b="1" dirty="0"/>
          </a:p>
        </p:txBody>
      </p:sp>
    </p:spTree>
    <p:extLst>
      <p:ext uri="{BB962C8B-B14F-4D97-AF65-F5344CB8AC3E}">
        <p14:creationId xmlns:p14="http://schemas.microsoft.com/office/powerpoint/2010/main" val="80667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academic vocabulary</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8734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08173" y="1616242"/>
            <a:ext cx="5486400" cy="42672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t>1. When you can complete this sentence in your mind, please stand up.</a:t>
            </a:r>
          </a:p>
          <a:p>
            <a:pPr marL="0" indent="0">
              <a:buFont typeface="Wingdings 3" charset="2"/>
              <a:buNone/>
            </a:pPr>
            <a:r>
              <a:rPr lang="en-US" sz="2400" b="1" i="1" dirty="0">
                <a:solidFill>
                  <a:srgbClr val="C00000"/>
                </a:solidFill>
              </a:rPr>
              <a:t>Academic vocabulary development is important for ALL students, but especially for ELs, because…</a:t>
            </a:r>
            <a:endParaRPr lang="en-US" sz="2400" b="1" dirty="0">
              <a:solidFill>
                <a:srgbClr val="C00000"/>
              </a:solidFill>
            </a:endParaRPr>
          </a:p>
          <a:p>
            <a:pPr marL="0" indent="0">
              <a:buFont typeface="Wingdings 3" charset="2"/>
              <a:buNone/>
            </a:pPr>
            <a:r>
              <a:rPr lang="en-US" sz="2400" dirty="0"/>
              <a:t>2. Find your </a:t>
            </a:r>
            <a:r>
              <a:rPr lang="en-US" sz="2400" dirty="0" smtClean="0"/>
              <a:t>3 </a:t>
            </a:r>
            <a:r>
              <a:rPr lang="en-US" sz="2400" dirty="0"/>
              <a:t>o’clock appointment and share your responses.</a:t>
            </a:r>
          </a:p>
        </p:txBody>
      </p:sp>
      <p:pic>
        <p:nvPicPr>
          <p:cNvPr id="3" name="Picture 2" descr="C:\Documents and Settings\kchapa\Local Settings\Temporary Internet Files\Content.IE5\9JKJ0QWJ\MC900434389[1].wmf"/>
          <p:cNvPicPr>
            <a:picLocks noChangeAspect="1" noChangeArrowheads="1"/>
          </p:cNvPicPr>
          <p:nvPr/>
        </p:nvPicPr>
        <p:blipFill rotWithShape="1">
          <a:blip r:embed="rId2">
            <a:extLst>
              <a:ext uri="{28A0092B-C50C-407E-A947-70E740481C1C}">
                <a14:useLocalDpi xmlns:a14="http://schemas.microsoft.com/office/drawing/2010/main" val="0"/>
              </a:ext>
            </a:extLst>
          </a:blip>
          <a:srcRect l="31528"/>
          <a:stretch/>
        </p:blipFill>
        <p:spPr bwMode="auto">
          <a:xfrm>
            <a:off x="0" y="549442"/>
            <a:ext cx="2316882"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1617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2550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p:cNvGrpSpPr/>
          <p:nvPr/>
        </p:nvGrpSpPr>
        <p:grpSpPr>
          <a:xfrm>
            <a:off x="2915653" y="1362655"/>
            <a:ext cx="5562600" cy="4882403"/>
            <a:chOff x="2915653" y="1362655"/>
            <a:chExt cx="5562600" cy="4882403"/>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Rectangle 4"/>
            <p:cNvSpPr/>
            <p:nvPr/>
          </p:nvSpPr>
          <p:spPr>
            <a:xfrm>
              <a:off x="3296653" y="2478761"/>
              <a:ext cx="1118936"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0043" y="283168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94748" y="320512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6653" y="3594867"/>
              <a:ext cx="798095"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31732" y="3570291"/>
              <a:ext cx="1048752"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96652" y="3998726"/>
              <a:ext cx="214162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15262" y="3972266"/>
              <a:ext cx="1391653"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00813" y="4374197"/>
              <a:ext cx="1418724"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0836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this help?</a:t>
            </a:r>
          </a:p>
        </p:txBody>
      </p:sp>
      <p:pic>
        <p:nvPicPr>
          <p:cNvPr id="3" name="Picture 4" descr="Great carve on a mounta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2" y="1153662"/>
            <a:ext cx="23622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5"/>
          <p:cNvSpPr txBox="1">
            <a:spLocks noChangeArrowheads="1"/>
          </p:cNvSpPr>
          <p:nvPr/>
        </p:nvSpPr>
        <p:spPr bwMode="auto">
          <a:xfrm>
            <a:off x="1876926" y="4110037"/>
            <a:ext cx="605990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i="1" dirty="0">
                <a:solidFill>
                  <a:srgbClr val="C00000"/>
                </a:solidFill>
                <a:latin typeface="Georgia" charset="0"/>
              </a:rPr>
              <a:t>These men are carving.                 </a:t>
            </a:r>
          </a:p>
        </p:txBody>
      </p:sp>
      <p:pic>
        <p:nvPicPr>
          <p:cNvPr id="5" name="Picture 7" descr="Ski Southea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3582" y="1153662"/>
            <a:ext cx="487045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808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this?</a:t>
            </a:r>
          </a:p>
        </p:txBody>
      </p:sp>
      <p:pic>
        <p:nvPicPr>
          <p:cNvPr id="3" name="Picture 4" descr="skiing down the green slope by joyryu."/>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628" y="1422090"/>
            <a:ext cx="2644775"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Davos skiing slope by Niels display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70638">
            <a:off x="3215991" y="1422090"/>
            <a:ext cx="2614612"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7" descr="http://rds.yahoo.com/_ylt=A9G_bF.ja9BKRmYAIrKjzbkF/SIG=140mhql2v/EXP=1255259427/**http%3A/pictures.exploitz.com/Steep-black-diamond-slope-photo-Mammoth-Lakes--_srcgpx10001x13765x1b6987db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35403" y="1422090"/>
            <a:ext cx="2628900" cy="1971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8"/>
          <p:cNvSpPr txBox="1">
            <a:spLocks noChangeArrowheads="1"/>
          </p:cNvSpPr>
          <p:nvPr/>
        </p:nvSpPr>
        <p:spPr bwMode="auto">
          <a:xfrm>
            <a:off x="6477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Green Slope   </a:t>
            </a:r>
          </a:p>
        </p:txBody>
      </p:sp>
      <p:sp>
        <p:nvSpPr>
          <p:cNvPr id="7" name="TextBox 8"/>
          <p:cNvSpPr txBox="1">
            <a:spLocks noChangeArrowheads="1"/>
          </p:cNvSpPr>
          <p:nvPr/>
        </p:nvSpPr>
        <p:spPr bwMode="auto">
          <a:xfrm>
            <a:off x="3543300" y="3861124"/>
            <a:ext cx="2057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Blue Slope   </a:t>
            </a:r>
          </a:p>
        </p:txBody>
      </p:sp>
      <p:sp>
        <p:nvSpPr>
          <p:cNvPr id="8" name="TextBox 7"/>
          <p:cNvSpPr txBox="1">
            <a:spLocks noChangeArrowheads="1"/>
          </p:cNvSpPr>
          <p:nvPr/>
        </p:nvSpPr>
        <p:spPr bwMode="auto">
          <a:xfrm>
            <a:off x="65151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Black Slope   </a:t>
            </a:r>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7578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Encore at mt ell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881303"/>
            <a:ext cx="3276600" cy="3914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Packed Powder by hefmer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5275">
            <a:off x="4343224" y="1121639"/>
            <a:ext cx="39624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7"/>
          <p:cNvSpPr txBox="1">
            <a:spLocks noChangeArrowheads="1"/>
          </p:cNvSpPr>
          <p:nvPr/>
        </p:nvSpPr>
        <p:spPr bwMode="auto">
          <a:xfrm>
            <a:off x="-76200" y="5355161"/>
            <a:ext cx="922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en-US" dirty="0">
                <a:solidFill>
                  <a:srgbClr val="C00000"/>
                </a:solidFill>
                <a:latin typeface="Georgia" charset="0"/>
              </a:rPr>
              <a:t>Moguls                           Packed Powder                             </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5466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Sheltered instruction</a:t>
            </a:r>
          </a:p>
        </p:txBody>
      </p:sp>
      <p:sp>
        <p:nvSpPr>
          <p:cNvPr id="3" name="Text Placeholder 2"/>
          <p:cNvSpPr>
            <a:spLocks noGrp="1"/>
          </p:cNvSpPr>
          <p:nvPr>
            <p:ph type="body" idx="1"/>
          </p:nvPr>
        </p:nvSpPr>
        <p:spPr/>
        <p:txBody>
          <a:bodyPr/>
          <a:lstStyle/>
          <a:p>
            <a:r>
              <a:rPr lang="en-US" dirty="0"/>
              <a:t>Strategies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357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 corn goodness by sno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74559"/>
            <a:ext cx="5101389" cy="3614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104148" y="5089358"/>
            <a:ext cx="502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Corn Snow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9395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le Wipe-Out by gr8j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26" y="1110918"/>
            <a:ext cx="5045242" cy="3397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930316" y="5005137"/>
            <a:ext cx="429928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Face-plant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6341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42606" y="514352"/>
            <a:ext cx="8663068" cy="5828925"/>
            <a:chOff x="441817" y="514352"/>
            <a:chExt cx="8663068" cy="5828925"/>
          </a:xfrm>
        </p:grpSpPr>
        <p:sp>
          <p:nvSpPr>
            <p:cNvPr id="2" name="Content Placeholder 2"/>
            <p:cNvSpPr txBox="1">
              <a:spLocks/>
            </p:cNvSpPr>
            <p:nvPr/>
          </p:nvSpPr>
          <p:spPr>
            <a:xfrm>
              <a:off x="441817" y="1161677"/>
              <a:ext cx="8663068" cy="518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buFont typeface="Wingdings 2" charset="0"/>
                <a:buNone/>
                <a:defRPr/>
              </a:pPr>
              <a:r>
                <a:rPr lang="en-US" sz="2400" dirty="0"/>
                <a:t>	</a:t>
              </a:r>
            </a:p>
            <a:p>
              <a:pPr>
                <a:lnSpc>
                  <a:spcPct val="90000"/>
                </a:lnSpc>
                <a:buFont typeface="Wingdings 2" charset="0"/>
                <a:buNone/>
                <a:defRPr/>
              </a:pPr>
              <a:r>
                <a:rPr lang="en-US" sz="2400" u="sng" dirty="0">
                  <a:solidFill>
                    <a:srgbClr val="C00000"/>
                  </a:solidFill>
                </a:rPr>
                <a:t>Carving</a:t>
              </a:r>
              <a:r>
                <a:rPr lang="en-US" sz="2400" dirty="0">
                  <a:solidFill>
                    <a:srgbClr val="2B4A5E"/>
                  </a:solidFill>
                </a:rPr>
                <a:t> is </a:t>
              </a:r>
              <a:r>
                <a:rPr lang="en-US" sz="2400" dirty="0">
                  <a:solidFill>
                    <a:srgbClr val="00B050"/>
                  </a:solidFill>
                </a:rPr>
                <a:t>appropriate</a:t>
              </a:r>
              <a:r>
                <a:rPr lang="en-US" sz="2400" dirty="0">
                  <a:solidFill>
                    <a:srgbClr val="2B4A5E"/>
                  </a:solidFill>
                </a:rPr>
                <a:t> for most </a:t>
              </a:r>
              <a:r>
                <a:rPr lang="en-US" sz="2400" u="sng" dirty="0">
                  <a:solidFill>
                    <a:srgbClr val="C00000"/>
                  </a:solidFill>
                </a:rPr>
                <a:t>green</a:t>
              </a:r>
              <a:r>
                <a:rPr lang="en-US" sz="2400" dirty="0">
                  <a:solidFill>
                    <a:srgbClr val="2B4A5E"/>
                  </a:solidFill>
                </a:rPr>
                <a:t> and </a:t>
              </a:r>
              <a:r>
                <a:rPr lang="en-US" sz="2400" u="sng" dirty="0">
                  <a:solidFill>
                    <a:srgbClr val="C00000"/>
                  </a:solidFill>
                </a:rPr>
                <a:t>blue slopes </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and even some </a:t>
              </a:r>
              <a:r>
                <a:rPr lang="en-US" sz="2400" u="sng" dirty="0">
                  <a:solidFill>
                    <a:srgbClr val="C00000"/>
                  </a:solidFill>
                </a:rPr>
                <a:t>black slopes</a:t>
              </a:r>
              <a:r>
                <a:rPr lang="en-US" sz="2400" dirty="0">
                  <a:solidFill>
                    <a:srgbClr val="2B4A5E"/>
                  </a:solidFill>
                </a:rPr>
                <a:t>. However, if you try to </a:t>
              </a:r>
              <a:r>
                <a:rPr lang="en-US" sz="2400" u="sng" dirty="0">
                  <a:solidFill>
                    <a:srgbClr val="C00000"/>
                  </a:solidFill>
                </a:rPr>
                <a:t>carve</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300" dirty="0">
                  <a:solidFill>
                    <a:srgbClr val="2B4A5E"/>
                  </a:solidFill>
                </a:rPr>
                <a:t>through </a:t>
              </a:r>
              <a:r>
                <a:rPr lang="en-US" sz="2300" u="sng" dirty="0">
                  <a:solidFill>
                    <a:srgbClr val="C00000"/>
                  </a:solidFill>
                </a:rPr>
                <a:t>moguls</a:t>
              </a:r>
              <a:r>
                <a:rPr lang="en-US" sz="2300" dirty="0">
                  <a:solidFill>
                    <a:srgbClr val="2B4A5E"/>
                  </a:solidFill>
                </a:rPr>
                <a:t>, </a:t>
              </a:r>
              <a:r>
                <a:rPr lang="en-US" sz="2300" dirty="0">
                  <a:solidFill>
                    <a:srgbClr val="00B050"/>
                  </a:solidFill>
                </a:rPr>
                <a:t>especially</a:t>
              </a:r>
              <a:r>
                <a:rPr lang="en-US" sz="2300" dirty="0">
                  <a:solidFill>
                    <a:srgbClr val="2B4A5E"/>
                  </a:solidFill>
                </a:rPr>
                <a:t> in </a:t>
              </a:r>
              <a:r>
                <a:rPr lang="en-US" sz="2300" u="sng" dirty="0">
                  <a:solidFill>
                    <a:srgbClr val="C00000"/>
                  </a:solidFill>
                </a:rPr>
                <a:t>packed powder</a:t>
              </a:r>
              <a:r>
                <a:rPr lang="en-US" sz="2300" dirty="0">
                  <a:solidFill>
                    <a:srgbClr val="C00000"/>
                  </a:solidFill>
                </a:rPr>
                <a:t> </a:t>
              </a:r>
              <a:r>
                <a:rPr lang="en-US" sz="2300" dirty="0">
                  <a:solidFill>
                    <a:srgbClr val="2B4A5E"/>
                  </a:solidFill>
                </a:rPr>
                <a:t>or </a:t>
              </a:r>
              <a:r>
                <a:rPr lang="en-US" sz="2300" u="sng" dirty="0">
                  <a:solidFill>
                    <a:srgbClr val="C00000"/>
                  </a:solidFill>
                </a:rPr>
                <a:t>corn snow</a:t>
              </a:r>
              <a:endParaRPr lang="en-US" sz="23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you’re going to </a:t>
              </a:r>
              <a:r>
                <a:rPr lang="en-US" sz="2400" u="sng" dirty="0">
                  <a:solidFill>
                    <a:srgbClr val="C00000"/>
                  </a:solidFill>
                </a:rPr>
                <a:t>face-plant</a:t>
              </a:r>
              <a:r>
                <a:rPr lang="en-US" sz="2400" dirty="0">
                  <a:solidFill>
                    <a:srgbClr val="2B4A5E"/>
                  </a:solidFill>
                </a:rPr>
                <a:t>.</a:t>
              </a:r>
            </a:p>
            <a:p>
              <a:pPr>
                <a:lnSpc>
                  <a:spcPct val="90000"/>
                </a:lnSpc>
                <a:defRPr/>
              </a:pPr>
              <a:endParaRPr lang="en-US" sz="2400" dirty="0"/>
            </a:p>
          </p:txBody>
        </p:sp>
        <p:pic>
          <p:nvPicPr>
            <p:cNvPr id="3" name="Picture 2" descr="Great carve on a mountain">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976" y="514352"/>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kiing down the green slope by joyry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9463" y="646114"/>
              <a:ext cx="124777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avos skiing slope by Niels display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41785" y="666752"/>
              <a:ext cx="12065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http://rds.yahoo.com/_ylt=A9G_bF.ja9BKRmYAIrKjzbkF/SIG=140mhql2v/EXP=1255259427/**http%3A/pictures.exploitz.com/Steep-black-diamond-slope-photo-Mammoth-Lakes--_srcgpx10001x13765x1b6987db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81631" y="2116806"/>
              <a:ext cx="1143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ki Southeas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8788" y="2123156"/>
              <a:ext cx="1752600"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File:Encore at mt ellen.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35717" y="3440356"/>
              <a:ext cx="7651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Packed Powder by hefmerce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542382" y="3456109"/>
              <a:ext cx="931862"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Spring corn goodness by snoboy."/>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247915" y="3476747"/>
              <a:ext cx="1295400"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Tele Wipe-Out by gr8jake."/>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521471" y="4830561"/>
              <a:ext cx="1295400" cy="87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037620" y="1163179"/>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apropiado</a:t>
              </a:r>
              <a:endParaRPr lang="en-US" sz="1800" i="1" dirty="0">
                <a:latin typeface="Georgia" charset="0"/>
              </a:endParaRPr>
            </a:p>
          </p:txBody>
        </p:sp>
        <p:sp>
          <p:nvSpPr>
            <p:cNvPr id="13" name="TextBox 12"/>
            <p:cNvSpPr txBox="1">
              <a:spLocks noChangeArrowheads="1"/>
            </p:cNvSpPr>
            <p:nvPr/>
          </p:nvSpPr>
          <p:spPr bwMode="auto">
            <a:xfrm>
              <a:off x="2380249" y="3851391"/>
              <a:ext cx="1735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especialmente</a:t>
              </a:r>
              <a:endParaRPr lang="en-US" sz="1600" i="1" dirty="0">
                <a:latin typeface="Georgia" charset="0"/>
              </a:endParaRPr>
            </a:p>
          </p:txBody>
        </p:sp>
        <p:sp>
          <p:nvSpPr>
            <p:cNvPr id="14" name="Isosceles Triangle 13"/>
            <p:cNvSpPr/>
            <p:nvPr/>
          </p:nvSpPr>
          <p:spPr>
            <a:xfrm>
              <a:off x="2698262" y="1581152"/>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Isosceles Triangle 14"/>
            <p:cNvSpPr/>
            <p:nvPr/>
          </p:nvSpPr>
          <p:spPr>
            <a:xfrm>
              <a:off x="3216926" y="4291840"/>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6115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16024" cy="1600200"/>
          </a:xfrm>
        </p:spPr>
        <p:txBody>
          <a:bodyPr>
            <a:normAutofit/>
          </a:bodyPr>
          <a:lstStyle/>
          <a:p>
            <a:r>
              <a:rPr lang="en-US" sz="3600" dirty="0"/>
              <a:t>Vocabulary Experts</a:t>
            </a:r>
          </a:p>
        </p:txBody>
      </p:sp>
      <p:sp>
        <p:nvSpPr>
          <p:cNvPr id="3" name="Content Placeholder 2"/>
          <p:cNvSpPr>
            <a:spLocks noGrp="1"/>
          </p:cNvSpPr>
          <p:nvPr>
            <p:ph idx="1"/>
          </p:nvPr>
        </p:nvSpPr>
        <p:spPr>
          <a:xfrm>
            <a:off x="3698834" y="838200"/>
            <a:ext cx="4594934" cy="4114799"/>
          </a:xfrm>
        </p:spPr>
        <p:txBody>
          <a:bodyPr>
            <a:noAutofit/>
          </a:bodyPr>
          <a:lstStyle/>
          <a:p>
            <a:r>
              <a:rPr lang="en-US" sz="2800" dirty="0"/>
              <a:t>Number Heads 1-8</a:t>
            </a:r>
          </a:p>
          <a:p>
            <a:r>
              <a:rPr lang="en-US" sz="2800" dirty="0"/>
              <a:t>Form Expert Groups</a:t>
            </a:r>
          </a:p>
          <a:p>
            <a:r>
              <a:rPr lang="en-US" sz="2800" dirty="0"/>
              <a:t>Each team creates a visual explaining the activity</a:t>
            </a:r>
          </a:p>
          <a:p>
            <a:r>
              <a:rPr lang="en-US" sz="2800" dirty="0"/>
              <a:t>Back to original groups</a:t>
            </a:r>
          </a:p>
        </p:txBody>
      </p:sp>
      <p:sp>
        <p:nvSpPr>
          <p:cNvPr id="4" name="Text Placeholder 3"/>
          <p:cNvSpPr>
            <a:spLocks noGrp="1"/>
          </p:cNvSpPr>
          <p:nvPr>
            <p:ph type="body" sz="half" idx="2"/>
          </p:nvPr>
        </p:nvSpPr>
        <p:spPr>
          <a:xfrm>
            <a:off x="872897" y="1283368"/>
            <a:ext cx="2673657" cy="4114800"/>
          </a:xfrm>
        </p:spPr>
        <p:txBody>
          <a:bodyPr>
            <a:normAutofit/>
          </a:bodyPr>
          <a:lstStyle/>
          <a:p>
            <a:r>
              <a:rPr lang="en-US" sz="2000" dirty="0"/>
              <a:t>Expert Groups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3720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13294" y="2181313"/>
            <a:ext cx="4056062" cy="4572000"/>
          </a:xfrm>
        </p:spPr>
        <p:txBody>
          <a:bodyPr>
            <a:noAutofit/>
          </a:bodyPr>
          <a:lstStyle/>
          <a:p>
            <a:pPr marL="0" indent="0">
              <a:buNone/>
            </a:pPr>
            <a:r>
              <a:rPr lang="en-US" sz="2200" dirty="0"/>
              <a:t>1. Free Association</a:t>
            </a:r>
          </a:p>
          <a:p>
            <a:pPr marL="0" indent="0">
              <a:buNone/>
            </a:pPr>
            <a:r>
              <a:rPr lang="en-US" sz="2200" dirty="0">
                <a:solidFill>
                  <a:srgbClr val="FF0000"/>
                </a:solidFill>
                <a:hlinkClick r:id="rId3"/>
              </a:rPr>
              <a:t>http://bit.do/freeassociation</a:t>
            </a:r>
            <a:endParaRPr lang="en-US" sz="2200" dirty="0"/>
          </a:p>
          <a:p>
            <a:pPr marL="0" indent="0">
              <a:buNone/>
            </a:pPr>
            <a:endParaRPr lang="en-US" sz="2200" dirty="0"/>
          </a:p>
          <a:p>
            <a:pPr marL="0" indent="0">
              <a:buNone/>
            </a:pPr>
            <a:r>
              <a:rPr lang="en-US" sz="2200" dirty="0"/>
              <a:t>2. Comparing Terms</a:t>
            </a:r>
          </a:p>
          <a:p>
            <a:pPr marL="0" indent="0">
              <a:buNone/>
            </a:pPr>
            <a:r>
              <a:rPr lang="en-US" sz="2200" dirty="0">
                <a:hlinkClick r:id="rId4"/>
              </a:rPr>
              <a:t>http://bit.do/comparingterms</a:t>
            </a:r>
            <a:endParaRPr lang="en-US" sz="2200" dirty="0"/>
          </a:p>
          <a:p>
            <a:pPr marL="0" indent="0">
              <a:buNone/>
            </a:pPr>
            <a:endParaRPr lang="en-US" sz="2200" dirty="0"/>
          </a:p>
          <a:p>
            <a:pPr marL="0" indent="0">
              <a:buNone/>
            </a:pPr>
            <a:r>
              <a:rPr lang="en-US" sz="2200" dirty="0"/>
              <a:t>3. Classifying Terms</a:t>
            </a:r>
          </a:p>
          <a:p>
            <a:pPr marL="0" indent="0">
              <a:buNone/>
            </a:pPr>
            <a:r>
              <a:rPr lang="en-US" sz="2200" dirty="0"/>
              <a:t>4. Solving Analogy Problems</a:t>
            </a:r>
          </a:p>
          <a:p>
            <a:pPr marL="0" indent="0">
              <a:buNone/>
            </a:pPr>
            <a:r>
              <a:rPr lang="en-US" sz="2200" dirty="0"/>
              <a:t>5. Creating Metaphors</a:t>
            </a:r>
          </a:p>
          <a:p>
            <a:pPr marL="0" indent="0">
              <a:buNone/>
            </a:pPr>
            <a:r>
              <a:rPr lang="en-US" sz="2200" dirty="0"/>
              <a:t>6. Vocabulary Charades</a:t>
            </a:r>
          </a:p>
          <a:p>
            <a:pPr marL="0" indent="0">
              <a:buNone/>
            </a:pPr>
            <a:r>
              <a:rPr lang="en-US" sz="2200" dirty="0"/>
              <a:t>7. Talk a Mile a Minute</a:t>
            </a:r>
          </a:p>
          <a:p>
            <a:pPr marL="0" indent="0">
              <a:buNone/>
            </a:pPr>
            <a:r>
              <a:rPr lang="en-US" sz="2200" dirty="0">
                <a:hlinkClick r:id="rId5"/>
              </a:rPr>
              <a:t>http://bit.do/morevocabulary</a:t>
            </a: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5" name="Picture 4" descr="qrcode.3831439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676878"/>
            <a:ext cx="1174422" cy="1174422"/>
          </a:xfrm>
          <a:prstGeom prst="rect">
            <a:avLst/>
          </a:prstGeom>
        </p:spPr>
      </p:pic>
      <p:pic>
        <p:nvPicPr>
          <p:cNvPr id="6" name="Picture 5" descr="qrcode.383144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683" y="2006614"/>
            <a:ext cx="1223739" cy="1223739"/>
          </a:xfrm>
          <a:prstGeom prst="rect">
            <a:avLst/>
          </a:prstGeom>
        </p:spPr>
      </p:pic>
      <p:pic>
        <p:nvPicPr>
          <p:cNvPr id="7" name="Picture 6" descr="qrcode.383144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354" y="3561397"/>
            <a:ext cx="1248395" cy="1248395"/>
          </a:xfrm>
          <a:prstGeom prst="rect">
            <a:avLst/>
          </a:prstGeom>
        </p:spPr>
      </p:pic>
      <p:pic>
        <p:nvPicPr>
          <p:cNvPr id="9" name="Picture 8" descr="qrcode.38314448.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3779" y="763613"/>
            <a:ext cx="1243001" cy="1243001"/>
          </a:xfrm>
          <a:prstGeom prst="rect">
            <a:avLst/>
          </a:prstGeom>
        </p:spPr>
      </p:pic>
      <p:sp>
        <p:nvSpPr>
          <p:cNvPr id="11" name="TextBox 10"/>
          <p:cNvSpPr txBox="1"/>
          <p:nvPr/>
        </p:nvSpPr>
        <p:spPr>
          <a:xfrm>
            <a:off x="6473779" y="2177707"/>
            <a:ext cx="1782503" cy="1785104"/>
          </a:xfrm>
          <a:prstGeom prst="rect">
            <a:avLst/>
          </a:prstGeom>
          <a:noFill/>
        </p:spPr>
        <p:txBody>
          <a:bodyPr wrap="square" rtlCol="0">
            <a:spAutoFit/>
          </a:bodyPr>
          <a:lstStyle/>
          <a:p>
            <a:r>
              <a:rPr lang="en-US" sz="2200" dirty="0"/>
              <a:t>8. Pyramid Game</a:t>
            </a:r>
          </a:p>
          <a:p>
            <a:r>
              <a:rPr lang="en-US" sz="2200" dirty="0">
                <a:hlinkClick r:id="rId10"/>
              </a:rPr>
              <a:t>http://bit.do/ pyramidgame</a:t>
            </a:r>
            <a:endParaRPr lang="en-US" sz="2200" dirty="0"/>
          </a:p>
          <a:p>
            <a:endParaRPr lang="en-US" sz="2200" dirty="0"/>
          </a:p>
        </p:txBody>
      </p:sp>
      <p:pic>
        <p:nvPicPr>
          <p:cNvPr id="12"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437646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88923" y="2788236"/>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541031" y="3135552"/>
            <a:ext cx="2433488" cy="369332"/>
          </a:xfrm>
          <a:prstGeom prst="rect">
            <a:avLst/>
          </a:prstGeom>
          <a:noFill/>
        </p:spPr>
        <p:txBody>
          <a:bodyPr wrap="none" rtlCol="0">
            <a:spAutoFit/>
          </a:bodyPr>
          <a:lstStyle/>
          <a:p>
            <a:pPr algn="ctr"/>
            <a:r>
              <a:rPr lang="en-US" b="1" dirty="0" smtClean="0"/>
              <a:t>Total Response Signals</a:t>
            </a:r>
            <a:endParaRPr lang="en-US" b="1" dirty="0"/>
          </a:p>
        </p:txBody>
      </p:sp>
      <p:sp>
        <p:nvSpPr>
          <p:cNvPr id="15" name="TextBox 14"/>
          <p:cNvSpPr txBox="1"/>
          <p:nvPr/>
        </p:nvSpPr>
        <p:spPr>
          <a:xfrm>
            <a:off x="3545404" y="3482834"/>
            <a:ext cx="2345963" cy="369332"/>
          </a:xfrm>
          <a:prstGeom prst="rect">
            <a:avLst/>
          </a:prstGeom>
          <a:noFill/>
        </p:spPr>
        <p:txBody>
          <a:bodyPr wrap="none" rtlCol="0">
            <a:spAutoFit/>
          </a:bodyPr>
          <a:lstStyle/>
          <a:p>
            <a:pPr algn="ctr"/>
            <a:r>
              <a:rPr lang="en-US" b="1" dirty="0" smtClean="0"/>
              <a:t>Academic Vocabulary</a:t>
            </a:r>
            <a:endParaRPr lang="en-US" b="1" dirty="0"/>
          </a:p>
        </p:txBody>
      </p:sp>
    </p:spTree>
    <p:extLst>
      <p:ext uri="{BB962C8B-B14F-4D97-AF65-F5344CB8AC3E}">
        <p14:creationId xmlns:p14="http://schemas.microsoft.com/office/powerpoint/2010/main" val="19191817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reading </a:t>
            </a:r>
            <a:br>
              <a:rPr lang="en-US" dirty="0"/>
            </a:br>
            <a:r>
              <a:rPr lang="en-US" dirty="0"/>
              <a:t>and writing activities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4727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SQP2RS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4">
            <a:extLst>
              <a:ext uri="{FF2B5EF4-FFF2-40B4-BE49-F238E27FC236}">
                <a16:creationId xmlns="" xmlns:a16="http://schemas.microsoft.com/office/drawing/2014/main" id="{8B2215A7-C96A-4B8D-9AE1-8AD358E5818B}"/>
              </a:ext>
            </a:extLst>
          </p:cNvPr>
          <p:cNvSpPr>
            <a:spLocks noGrp="1"/>
          </p:cNvSpPr>
          <p:nvPr>
            <p:ph idx="1"/>
          </p:nvPr>
        </p:nvSpPr>
        <p:spPr>
          <a:xfrm>
            <a:off x="810256" y="356348"/>
            <a:ext cx="7620000" cy="4800600"/>
          </a:xfrm>
        </p:spPr>
        <p:txBody>
          <a:bodyPr/>
          <a:lstStyle/>
          <a:p>
            <a:r>
              <a:rPr lang="en-US" altLang="en-US" sz="3600" dirty="0">
                <a:solidFill>
                  <a:srgbClr val="C00000"/>
                </a:solidFill>
              </a:rPr>
              <a:t>Survey</a:t>
            </a:r>
          </a:p>
          <a:p>
            <a:r>
              <a:rPr lang="en-US" altLang="en-US" sz="3600" dirty="0">
                <a:solidFill>
                  <a:srgbClr val="C00000"/>
                </a:solidFill>
              </a:rPr>
              <a:t>Question</a:t>
            </a:r>
          </a:p>
          <a:p>
            <a:r>
              <a:rPr lang="en-US" altLang="en-US" sz="3600" dirty="0">
                <a:solidFill>
                  <a:srgbClr val="C00000"/>
                </a:solidFill>
              </a:rPr>
              <a:t>Predict</a:t>
            </a:r>
          </a:p>
          <a:p>
            <a:r>
              <a:rPr lang="en-US" altLang="en-US" sz="3600" dirty="0"/>
              <a:t>Read</a:t>
            </a:r>
          </a:p>
          <a:p>
            <a:r>
              <a:rPr lang="en-US" altLang="en-US" sz="3600" dirty="0"/>
              <a:t>Response</a:t>
            </a:r>
          </a:p>
          <a:p>
            <a:r>
              <a:rPr lang="en-US" altLang="en-US" sz="3600" dirty="0"/>
              <a:t>Summarize</a:t>
            </a:r>
          </a:p>
        </p:txBody>
      </p:sp>
      <p:pic>
        <p:nvPicPr>
          <p:cNvPr id="9" name="Picture 8">
            <a:extLst>
              <a:ext uri="{FF2B5EF4-FFF2-40B4-BE49-F238E27FC236}">
                <a16:creationId xmlns="" xmlns:a16="http://schemas.microsoft.com/office/drawing/2014/main" id="{545B0FD4-4BA7-402C-97D4-B14901E2B95C}"/>
              </a:ext>
            </a:extLst>
          </p:cNvPr>
          <p:cNvPicPr>
            <a:picLocks noChangeAspect="1"/>
          </p:cNvPicPr>
          <p:nvPr/>
        </p:nvPicPr>
        <p:blipFill>
          <a:blip r:embed="rId3"/>
          <a:stretch>
            <a:fillRect/>
          </a:stretch>
        </p:blipFill>
        <p:spPr>
          <a:xfrm>
            <a:off x="4353427" y="753644"/>
            <a:ext cx="3633601" cy="4774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8147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SQP2RS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4">
            <a:extLst>
              <a:ext uri="{FF2B5EF4-FFF2-40B4-BE49-F238E27FC236}">
                <a16:creationId xmlns="" xmlns:a16="http://schemas.microsoft.com/office/drawing/2014/main" id="{8B2215A7-C96A-4B8D-9AE1-8AD358E5818B}"/>
              </a:ext>
            </a:extLst>
          </p:cNvPr>
          <p:cNvSpPr>
            <a:spLocks noGrp="1"/>
          </p:cNvSpPr>
          <p:nvPr>
            <p:ph idx="1"/>
          </p:nvPr>
        </p:nvSpPr>
        <p:spPr>
          <a:xfrm>
            <a:off x="810256" y="356348"/>
            <a:ext cx="7620000" cy="4800600"/>
          </a:xfrm>
        </p:spPr>
        <p:txBody>
          <a:bodyPr/>
          <a:lstStyle/>
          <a:p>
            <a:r>
              <a:rPr lang="en-US" altLang="en-US" sz="3600" dirty="0">
                <a:solidFill>
                  <a:srgbClr val="C00000"/>
                </a:solidFill>
              </a:rPr>
              <a:t>Survey</a:t>
            </a:r>
          </a:p>
          <a:p>
            <a:r>
              <a:rPr lang="en-US" altLang="en-US" sz="3600" dirty="0">
                <a:solidFill>
                  <a:srgbClr val="C00000"/>
                </a:solidFill>
              </a:rPr>
              <a:t>Question</a:t>
            </a:r>
          </a:p>
          <a:p>
            <a:r>
              <a:rPr lang="en-US" altLang="en-US" sz="3600" dirty="0">
                <a:solidFill>
                  <a:srgbClr val="C00000"/>
                </a:solidFill>
              </a:rPr>
              <a:t>Predict</a:t>
            </a:r>
          </a:p>
          <a:p>
            <a:r>
              <a:rPr lang="en-US" altLang="en-US" sz="3600" dirty="0">
                <a:solidFill>
                  <a:srgbClr val="00B050"/>
                </a:solidFill>
              </a:rPr>
              <a:t>Read</a:t>
            </a:r>
          </a:p>
          <a:p>
            <a:r>
              <a:rPr lang="en-US" altLang="en-US" sz="3600" dirty="0"/>
              <a:t>Response</a:t>
            </a:r>
          </a:p>
          <a:p>
            <a:r>
              <a:rPr lang="en-US" altLang="en-US" sz="3600" dirty="0"/>
              <a:t>Summarize</a:t>
            </a:r>
          </a:p>
        </p:txBody>
      </p:sp>
      <p:pic>
        <p:nvPicPr>
          <p:cNvPr id="7" name="Picture 6" descr="A screenshot of a newspaper&#10;&#10;Description generated with very high confidence">
            <a:extLst>
              <a:ext uri="{FF2B5EF4-FFF2-40B4-BE49-F238E27FC236}">
                <a16:creationId xmlns="" xmlns:a16="http://schemas.microsoft.com/office/drawing/2014/main" id="{7EE89409-0722-4F23-ABFD-9F432EB390B3}"/>
              </a:ext>
            </a:extLst>
          </p:cNvPr>
          <p:cNvPicPr>
            <a:picLocks noChangeAspect="1"/>
          </p:cNvPicPr>
          <p:nvPr/>
        </p:nvPicPr>
        <p:blipFill>
          <a:blip r:embed="rId3"/>
          <a:stretch>
            <a:fillRect/>
          </a:stretch>
        </p:blipFill>
        <p:spPr>
          <a:xfrm>
            <a:off x="4437529" y="913473"/>
            <a:ext cx="3464371" cy="448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9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CCBF7106-ED8F-4587-8ACC-2C85BA6D562B}"/>
              </a:ext>
            </a:extLst>
          </p:cNvPr>
          <p:cNvSpPr>
            <a:spLocks noGrp="1"/>
          </p:cNvSpPr>
          <p:nvPr>
            <p:ph type="title"/>
          </p:nvPr>
        </p:nvSpPr>
        <p:spPr/>
        <p:txBody>
          <a:bodyPr/>
          <a:lstStyle/>
          <a:p>
            <a:r>
              <a:rPr lang="en-US" dirty="0"/>
              <a:t>Inside-Outside Circle</a:t>
            </a:r>
          </a:p>
        </p:txBody>
      </p:sp>
      <p:sp>
        <p:nvSpPr>
          <p:cNvPr id="4" name="Footer Placeholder 5"/>
          <p:cNvSpPr>
            <a:spLocks noGrp="1"/>
          </p:cNvSpPr>
          <p:nvPr>
            <p:ph type="ftr" sz="quarter" idx="11"/>
          </p:nvPr>
        </p:nvSpPr>
        <p:spPr>
          <a:xfrm>
            <a:off x="761999" y="6208776"/>
            <a:ext cx="7602072"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 xmlns:a16="http://schemas.microsoft.com/office/drawing/2014/main" id="{2EDA48CD-0EB8-499A-B166-796FB55BF8AC}"/>
              </a:ext>
            </a:extLst>
          </p:cNvPr>
          <p:cNvSpPr txBox="1">
            <a:spLocks/>
          </p:cNvSpPr>
          <p:nvPr/>
        </p:nvSpPr>
        <p:spPr>
          <a:xfrm>
            <a:off x="2124774" y="1018496"/>
            <a:ext cx="2023872" cy="3491806"/>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Read</a:t>
            </a:r>
            <a:br>
              <a:rPr lang="en-US" sz="3200" dirty="0"/>
            </a:br>
            <a:r>
              <a:rPr lang="en-US" sz="3200" dirty="0"/>
              <a:t>Cover</a:t>
            </a:r>
            <a:br>
              <a:rPr lang="en-US" sz="3200" dirty="0"/>
            </a:br>
            <a:r>
              <a:rPr lang="en-US" sz="3200" dirty="0"/>
              <a:t/>
            </a:r>
            <a:br>
              <a:rPr lang="en-US" sz="3200" dirty="0"/>
            </a:br>
            <a:r>
              <a:rPr lang="en-US" sz="3200" dirty="0"/>
              <a:t>Remember</a:t>
            </a:r>
            <a:br>
              <a:rPr lang="en-US" sz="3200" dirty="0"/>
            </a:br>
            <a:r>
              <a:rPr lang="en-US" sz="3200" dirty="0"/>
              <a:t>Retell</a:t>
            </a:r>
            <a:br>
              <a:rPr lang="en-US" sz="3200" dirty="0"/>
            </a:br>
            <a:r>
              <a:rPr lang="en-US" sz="3200" dirty="0"/>
              <a:t/>
            </a:r>
            <a:br>
              <a:rPr lang="en-US" sz="3200" dirty="0"/>
            </a:br>
            <a:r>
              <a:rPr lang="en-US" sz="3200" dirty="0"/>
              <a:t>Sketch!</a:t>
            </a:r>
          </a:p>
        </p:txBody>
      </p:sp>
      <p:pic>
        <p:nvPicPr>
          <p:cNvPr id="9" name="Picture 8">
            <a:extLst>
              <a:ext uri="{FF2B5EF4-FFF2-40B4-BE49-F238E27FC236}">
                <a16:creationId xmlns="" xmlns:a16="http://schemas.microsoft.com/office/drawing/2014/main" id="{B96A6FB9-E16F-4940-94F1-2D2E6C188B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99163" y="1388709"/>
            <a:ext cx="1242955" cy="692365"/>
          </a:xfrm>
          <a:prstGeom prst="rect">
            <a:avLst/>
          </a:prstGeom>
        </p:spPr>
      </p:pic>
      <p:pic>
        <p:nvPicPr>
          <p:cNvPr id="10" name="Picture 9" descr="A picture containing object&#10;&#10;Description generated with high confidence">
            <a:extLst>
              <a:ext uri="{FF2B5EF4-FFF2-40B4-BE49-F238E27FC236}">
                <a16:creationId xmlns="" xmlns:a16="http://schemas.microsoft.com/office/drawing/2014/main" id="{381F13E3-786C-40D5-88FB-6CE8AD5DE9A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986525" y="3755292"/>
            <a:ext cx="878305" cy="878305"/>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7704FE62-7AFB-4066-ABA0-7884C03FD80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flipH="1">
            <a:off x="872859" y="2521683"/>
            <a:ext cx="1120491" cy="843869"/>
          </a:xfrm>
          <a:prstGeom prst="rect">
            <a:avLst/>
          </a:prstGeom>
        </p:spPr>
      </p:pic>
      <p:sp>
        <p:nvSpPr>
          <p:cNvPr id="12" name="TextBox 11">
            <a:extLst>
              <a:ext uri="{FF2B5EF4-FFF2-40B4-BE49-F238E27FC236}">
                <a16:creationId xmlns="" xmlns:a16="http://schemas.microsoft.com/office/drawing/2014/main" id="{B7F57F14-4CE9-425D-A9A5-5169D3E4CC9C}"/>
              </a:ext>
            </a:extLst>
          </p:cNvPr>
          <p:cNvSpPr txBox="1"/>
          <p:nvPr/>
        </p:nvSpPr>
        <p:spPr>
          <a:xfrm>
            <a:off x="1157263" y="1018496"/>
            <a:ext cx="401037" cy="369332"/>
          </a:xfrm>
          <a:prstGeom prst="rect">
            <a:avLst/>
          </a:prstGeom>
          <a:noFill/>
        </p:spPr>
        <p:txBody>
          <a:bodyPr wrap="square" rtlCol="0">
            <a:spAutoFit/>
          </a:bodyPr>
          <a:lstStyle/>
          <a:p>
            <a:r>
              <a:rPr lang="en-US" b="1" dirty="0">
                <a:solidFill>
                  <a:srgbClr val="C00000"/>
                </a:solidFill>
              </a:rPr>
              <a:t>A</a:t>
            </a:r>
          </a:p>
        </p:txBody>
      </p:sp>
      <p:sp>
        <p:nvSpPr>
          <p:cNvPr id="13" name="TextBox 12">
            <a:extLst>
              <a:ext uri="{FF2B5EF4-FFF2-40B4-BE49-F238E27FC236}">
                <a16:creationId xmlns="" xmlns:a16="http://schemas.microsoft.com/office/drawing/2014/main" id="{A2ED25E4-1993-493A-B22B-6DB66BE7BA5E}"/>
              </a:ext>
            </a:extLst>
          </p:cNvPr>
          <p:cNvSpPr txBox="1"/>
          <p:nvPr/>
        </p:nvSpPr>
        <p:spPr>
          <a:xfrm>
            <a:off x="1157263" y="2142147"/>
            <a:ext cx="401037" cy="369332"/>
          </a:xfrm>
          <a:prstGeom prst="rect">
            <a:avLst/>
          </a:prstGeom>
          <a:noFill/>
        </p:spPr>
        <p:txBody>
          <a:bodyPr wrap="square" rtlCol="0">
            <a:spAutoFit/>
          </a:bodyPr>
          <a:lstStyle/>
          <a:p>
            <a:r>
              <a:rPr lang="en-US" b="1" dirty="0">
                <a:solidFill>
                  <a:srgbClr val="00B0F0"/>
                </a:solidFill>
              </a:rPr>
              <a:t>B</a:t>
            </a:r>
          </a:p>
        </p:txBody>
      </p:sp>
      <p:sp>
        <p:nvSpPr>
          <p:cNvPr id="14" name="TextBox 13">
            <a:extLst>
              <a:ext uri="{FF2B5EF4-FFF2-40B4-BE49-F238E27FC236}">
                <a16:creationId xmlns="" xmlns:a16="http://schemas.microsoft.com/office/drawing/2014/main" id="{AB38B0A9-3B3C-4942-A5B4-CD28CCE4EA05}"/>
              </a:ext>
            </a:extLst>
          </p:cNvPr>
          <p:cNvSpPr txBox="1"/>
          <p:nvPr/>
        </p:nvSpPr>
        <p:spPr>
          <a:xfrm>
            <a:off x="1069181" y="3385960"/>
            <a:ext cx="575369" cy="369332"/>
          </a:xfrm>
          <a:prstGeom prst="rect">
            <a:avLst/>
          </a:prstGeom>
          <a:noFill/>
        </p:spPr>
        <p:txBody>
          <a:bodyPr wrap="square" rtlCol="0">
            <a:spAutoFit/>
          </a:bodyPr>
          <a:lstStyle/>
          <a:p>
            <a:r>
              <a:rPr lang="en-US" b="1" dirty="0">
                <a:solidFill>
                  <a:srgbClr val="C00000"/>
                </a:solidFill>
              </a:rPr>
              <a:t>A</a:t>
            </a:r>
            <a:r>
              <a:rPr lang="en-US" b="1" dirty="0">
                <a:solidFill>
                  <a:srgbClr val="00B0F0"/>
                </a:solidFill>
              </a:rPr>
              <a:t>B</a:t>
            </a:r>
          </a:p>
        </p:txBody>
      </p:sp>
      <p:pic>
        <p:nvPicPr>
          <p:cNvPr id="21" name="Picture 20" descr="A screenshot of a newspaper&#10;&#10;Description generated with very high confidence">
            <a:extLst>
              <a:ext uri="{FF2B5EF4-FFF2-40B4-BE49-F238E27FC236}">
                <a16:creationId xmlns="" xmlns:a16="http://schemas.microsoft.com/office/drawing/2014/main" id="{0ED76759-3E3E-4B13-9D98-EF402666349D}"/>
              </a:ext>
            </a:extLst>
          </p:cNvPr>
          <p:cNvPicPr>
            <a:picLocks noChangeAspect="1"/>
          </p:cNvPicPr>
          <p:nvPr/>
        </p:nvPicPr>
        <p:blipFill>
          <a:blip r:embed="rId9"/>
          <a:stretch>
            <a:fillRect/>
          </a:stretch>
        </p:blipFill>
        <p:spPr>
          <a:xfrm>
            <a:off x="4762188" y="913473"/>
            <a:ext cx="3139712" cy="406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090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 will</a:t>
            </a:r>
            <a:r>
              <a:rPr lang="en-US" dirty="0"/>
              <a:t> </a:t>
            </a:r>
            <a:r>
              <a:rPr lang="en-US" b="1" i="1" dirty="0"/>
              <a:t>explore</a:t>
            </a:r>
            <a:r>
              <a:rPr lang="en-US" dirty="0"/>
              <a:t> </a:t>
            </a:r>
            <a:r>
              <a:rPr lang="en-US" b="1" dirty="0"/>
              <a:t>sheltered instruction techniques and strategies </a:t>
            </a:r>
            <a:r>
              <a:rPr lang="en-US" dirty="0"/>
              <a:t>to make content comprehensible for ELs.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 will</a:t>
            </a:r>
            <a:r>
              <a:rPr lang="en-US" dirty="0"/>
              <a:t> </a:t>
            </a:r>
            <a:r>
              <a:rPr lang="en-US" b="1" i="1" dirty="0"/>
              <a:t>share</a:t>
            </a:r>
            <a:r>
              <a:rPr lang="en-US" dirty="0"/>
              <a:t> different ideas on </a:t>
            </a:r>
            <a:r>
              <a:rPr lang="en-US" b="1" dirty="0"/>
              <a:t>how to implement sheltered instruction</a:t>
            </a:r>
            <a:r>
              <a:rPr lang="en-US" dirty="0"/>
              <a:t> strategies in the classroom.</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7018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your 6 o’clock</a:t>
            </a:r>
          </a:p>
        </p:txBody>
      </p:sp>
      <p:sp>
        <p:nvSpPr>
          <p:cNvPr id="3" name="Content Placeholder 2"/>
          <p:cNvSpPr>
            <a:spLocks noGrp="1"/>
          </p:cNvSpPr>
          <p:nvPr>
            <p:ph idx="1"/>
          </p:nvPr>
        </p:nvSpPr>
        <p:spPr>
          <a:xfrm>
            <a:off x="762000" y="990726"/>
            <a:ext cx="7515726" cy="3416300"/>
          </a:xfrm>
        </p:spPr>
        <p:txBody>
          <a:bodyPr>
            <a:noAutofit/>
          </a:bodyPr>
          <a:lstStyle/>
          <a:p>
            <a:r>
              <a:rPr lang="en-US" sz="2600" dirty="0"/>
              <a:t>One of the </a:t>
            </a:r>
            <a:r>
              <a:rPr lang="en-US" sz="2600" b="1" u="sng" dirty="0"/>
              <a:t>benefits</a:t>
            </a:r>
            <a:r>
              <a:rPr lang="en-US" sz="2600" dirty="0"/>
              <a:t> of including structured reading and writing activities in my classroom is…</a:t>
            </a:r>
          </a:p>
          <a:p>
            <a:r>
              <a:rPr lang="en-US" sz="2600" dirty="0"/>
              <a:t>One of the </a:t>
            </a:r>
            <a:r>
              <a:rPr lang="en-US" sz="2600" b="1" u="sng" dirty="0"/>
              <a:t>challenges</a:t>
            </a:r>
            <a:r>
              <a:rPr lang="en-US" sz="2600" dirty="0"/>
              <a:t> of including structured reading and writing activities in my class is…</a:t>
            </a:r>
          </a:p>
          <a:p>
            <a:r>
              <a:rPr lang="en-US" sz="2600" dirty="0"/>
              <a:t>Something I can do to </a:t>
            </a:r>
            <a:r>
              <a:rPr lang="en-US" sz="2600" b="1" u="sng" dirty="0"/>
              <a:t>overcome</a:t>
            </a:r>
            <a:r>
              <a:rPr lang="en-US" sz="2600" dirty="0"/>
              <a:t> this challenge is…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1380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a:t>
            </a:r>
            <a:r>
              <a:rPr lang="en-US" dirty="0" smtClean="0"/>
              <a:t>Reading and Writing Activities</a:t>
            </a:r>
            <a:endParaRPr lang="en-US" dirty="0"/>
          </a:p>
        </p:txBody>
      </p:sp>
      <p:sp>
        <p:nvSpPr>
          <p:cNvPr id="4" name="Content Placeholder 2"/>
          <p:cNvSpPr>
            <a:spLocks noGrp="1"/>
          </p:cNvSpPr>
          <p:nvPr>
            <p:ph idx="1"/>
          </p:nvPr>
        </p:nvSpPr>
        <p:spPr>
          <a:xfrm>
            <a:off x="762000" y="457200"/>
            <a:ext cx="3376863" cy="3886200"/>
          </a:xfrm>
        </p:spPr>
        <p:txBody>
          <a:bodyPr>
            <a:normAutofit/>
          </a:bodyPr>
          <a:lstStyle/>
          <a:p>
            <a:pPr marL="365760" indent="-283464">
              <a:buFont typeface="Wingdings 2"/>
              <a:buChar char=""/>
              <a:defRPr/>
            </a:pPr>
            <a:r>
              <a:rPr lang="en-US" sz="2400" dirty="0">
                <a:solidFill>
                  <a:schemeClr val="tx1">
                    <a:lumMod val="85000"/>
                    <a:lumOff val="15000"/>
                  </a:schemeClr>
                </a:solidFill>
              </a:rPr>
              <a:t>Adapted Texts</a:t>
            </a:r>
            <a:endParaRPr lang="en-US" dirty="0">
              <a:solidFill>
                <a:schemeClr val="tx1">
                  <a:lumMod val="85000"/>
                  <a:lumOff val="15000"/>
                </a:schemeClr>
              </a:solidFill>
            </a:endParaRPr>
          </a:p>
          <a:p>
            <a:pPr marL="365760" indent="-283464">
              <a:buFont typeface="Wingdings 2"/>
              <a:buChar char=""/>
              <a:defRPr/>
            </a:pPr>
            <a:r>
              <a:rPr lang="en-US" dirty="0">
                <a:solidFill>
                  <a:schemeClr val="tx1">
                    <a:lumMod val="85000"/>
                    <a:lumOff val="15000"/>
                  </a:schemeClr>
                </a:solidFill>
              </a:rPr>
              <a:t>SQP2RS</a:t>
            </a:r>
          </a:p>
          <a:p>
            <a:pPr marL="365760" indent="-283464">
              <a:buFont typeface="Wingdings 2"/>
              <a:buChar char=""/>
              <a:defRPr/>
            </a:pPr>
            <a:r>
              <a:rPr lang="en-US" dirty="0">
                <a:solidFill>
                  <a:schemeClr val="tx1">
                    <a:lumMod val="85000"/>
                    <a:lumOff val="15000"/>
                  </a:schemeClr>
                </a:solidFill>
              </a:rPr>
              <a:t>Graphic Organizers</a:t>
            </a:r>
          </a:p>
          <a:p>
            <a:pPr marL="365760" indent="-283464">
              <a:buFont typeface="Wingdings 2"/>
              <a:buChar char=""/>
              <a:defRPr/>
            </a:pPr>
            <a:r>
              <a:rPr lang="en-US" dirty="0">
                <a:solidFill>
                  <a:schemeClr val="tx1">
                    <a:lumMod val="85000"/>
                    <a:lumOff val="15000"/>
                  </a:schemeClr>
                </a:solidFill>
              </a:rPr>
              <a:t>Thinking Maps</a:t>
            </a:r>
          </a:p>
          <a:p>
            <a:pPr marL="365760" indent="-283464">
              <a:buFont typeface="Wingdings 2"/>
              <a:buChar char=""/>
              <a:defRPr/>
            </a:pPr>
            <a:r>
              <a:rPr lang="en-US" dirty="0">
                <a:solidFill>
                  <a:schemeClr val="tx1">
                    <a:lumMod val="85000"/>
                    <a:lumOff val="15000"/>
                  </a:schemeClr>
                </a:solidFill>
              </a:rPr>
              <a:t>Jigsaw Reading</a:t>
            </a:r>
          </a:p>
          <a:p>
            <a:pPr marL="365760" indent="-283464">
              <a:buFont typeface="Wingdings 2"/>
              <a:buChar char=""/>
              <a:defRPr/>
            </a:pPr>
            <a:r>
              <a:rPr lang="en-US" dirty="0">
                <a:solidFill>
                  <a:schemeClr val="tx1">
                    <a:lumMod val="85000"/>
                    <a:lumOff val="15000"/>
                  </a:schemeClr>
                </a:solidFill>
              </a:rPr>
              <a:t>Outlines</a:t>
            </a:r>
          </a:p>
          <a:p>
            <a:pPr marL="365760" indent="-283464">
              <a:buFont typeface="Wingdings 2"/>
              <a:buChar char=""/>
              <a:defRPr/>
            </a:pPr>
            <a:r>
              <a:rPr lang="en-US" dirty="0">
                <a:solidFill>
                  <a:schemeClr val="tx1">
                    <a:lumMod val="85000"/>
                    <a:lumOff val="15000"/>
                  </a:schemeClr>
                </a:solidFill>
              </a:rPr>
              <a:t>Highlighted Texts</a:t>
            </a:r>
          </a:p>
        </p:txBody>
      </p:sp>
      <p:sp>
        <p:nvSpPr>
          <p:cNvPr id="5" name="Content Placeholder 2"/>
          <p:cNvSpPr txBox="1">
            <a:spLocks/>
          </p:cNvSpPr>
          <p:nvPr/>
        </p:nvSpPr>
        <p:spPr>
          <a:xfrm>
            <a:off x="4482520" y="866273"/>
            <a:ext cx="3674892" cy="3260558"/>
          </a:xfrm>
          <a:prstGeom prst="rect">
            <a:avLst/>
          </a:prstGeom>
        </p:spPr>
        <p:txBody>
          <a:bodyPr>
            <a:noAutofit/>
          </a:bodyPr>
          <a:lstStyle/>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1-2-4-All</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Round Table</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Taped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Marginal Notes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Native Language Texts</a:t>
            </a:r>
          </a:p>
          <a:p>
            <a:pPr marL="365760" indent="-283464" defTabSz="914400" fontAlgn="auto">
              <a:spcBef>
                <a:spcPct val="20000"/>
              </a:spcBef>
              <a:spcAft>
                <a:spcPts val="0"/>
              </a:spcAft>
              <a:buClr>
                <a:schemeClr val="accent1"/>
              </a:buClr>
              <a:buSzPct val="75000"/>
              <a:buFont typeface="Wingdings 2"/>
              <a:buChar char=""/>
              <a:defRPr/>
            </a:pPr>
            <a:r>
              <a:rPr lang="en-US" sz="2400" dirty="0" smtClean="0">
                <a:solidFill>
                  <a:schemeClr val="tx1">
                    <a:lumMod val="85000"/>
                    <a:lumOff val="15000"/>
                  </a:schemeClr>
                </a:solidFill>
              </a:rPr>
              <a:t>Write-Read-Read-Trade</a:t>
            </a:r>
          </a:p>
          <a:p>
            <a:pPr marL="365760" indent="-283464" defTabSz="914400" fontAlgn="auto">
              <a:spcBef>
                <a:spcPct val="20000"/>
              </a:spcBef>
              <a:spcAft>
                <a:spcPts val="0"/>
              </a:spcAft>
              <a:buClr>
                <a:schemeClr val="accent1"/>
              </a:buClr>
              <a:buSzPct val="75000"/>
              <a:buFont typeface="Wingdings 2"/>
              <a:buChar char=""/>
              <a:defRPr/>
            </a:pPr>
            <a:r>
              <a:rPr lang="en-US" sz="2400" dirty="0" smtClean="0">
                <a:solidFill>
                  <a:schemeClr val="tx1">
                    <a:lumMod val="85000"/>
                    <a:lumOff val="15000"/>
                  </a:schemeClr>
                </a:solidFill>
              </a:rPr>
              <a:t>Read-Cover-Remember-Retell-Sketch!</a:t>
            </a:r>
            <a:endParaRPr lang="en-US" sz="2400" dirty="0">
              <a:solidFill>
                <a:schemeClr val="tx1">
                  <a:lumMod val="85000"/>
                  <a:lumOff val="15000"/>
                </a:schemeClr>
              </a:solidFill>
            </a:endParaRP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137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88923" y="2788236"/>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541031" y="3135552"/>
            <a:ext cx="2433488" cy="369332"/>
          </a:xfrm>
          <a:prstGeom prst="rect">
            <a:avLst/>
          </a:prstGeom>
          <a:noFill/>
        </p:spPr>
        <p:txBody>
          <a:bodyPr wrap="none" rtlCol="0">
            <a:spAutoFit/>
          </a:bodyPr>
          <a:lstStyle/>
          <a:p>
            <a:pPr algn="ctr"/>
            <a:r>
              <a:rPr lang="en-US" b="1" dirty="0" smtClean="0"/>
              <a:t>Total Response Signals</a:t>
            </a:r>
            <a:endParaRPr lang="en-US" b="1" dirty="0"/>
          </a:p>
        </p:txBody>
      </p:sp>
      <p:sp>
        <p:nvSpPr>
          <p:cNvPr id="15" name="TextBox 14"/>
          <p:cNvSpPr txBox="1"/>
          <p:nvPr/>
        </p:nvSpPr>
        <p:spPr>
          <a:xfrm>
            <a:off x="3545404" y="3482834"/>
            <a:ext cx="2345963" cy="369332"/>
          </a:xfrm>
          <a:prstGeom prst="rect">
            <a:avLst/>
          </a:prstGeom>
          <a:noFill/>
        </p:spPr>
        <p:txBody>
          <a:bodyPr wrap="none" rtlCol="0">
            <a:spAutoFit/>
          </a:bodyPr>
          <a:lstStyle/>
          <a:p>
            <a:pPr algn="ctr"/>
            <a:r>
              <a:rPr lang="en-US" b="1" dirty="0" smtClean="0"/>
              <a:t>Academic Vocabulary</a:t>
            </a:r>
            <a:endParaRPr lang="en-US" b="1" dirty="0"/>
          </a:p>
        </p:txBody>
      </p:sp>
      <p:sp>
        <p:nvSpPr>
          <p:cNvPr id="10" name="TextBox 9"/>
          <p:cNvSpPr txBox="1"/>
          <p:nvPr/>
        </p:nvSpPr>
        <p:spPr>
          <a:xfrm>
            <a:off x="3015314" y="3899310"/>
            <a:ext cx="3397405" cy="369332"/>
          </a:xfrm>
          <a:prstGeom prst="rect">
            <a:avLst/>
          </a:prstGeom>
          <a:noFill/>
        </p:spPr>
        <p:txBody>
          <a:bodyPr wrap="none" rtlCol="0">
            <a:spAutoFit/>
          </a:bodyPr>
          <a:lstStyle/>
          <a:p>
            <a:pPr algn="ctr"/>
            <a:r>
              <a:rPr lang="en-US" b="1" dirty="0" smtClean="0"/>
              <a:t>Structured Reading and Writing</a:t>
            </a:r>
            <a:endParaRPr lang="en-US" b="1" dirty="0"/>
          </a:p>
        </p:txBody>
      </p:sp>
    </p:spTree>
    <p:extLst>
      <p:ext uri="{BB962C8B-B14F-4D97-AF65-F5344CB8AC3E}">
        <p14:creationId xmlns:p14="http://schemas.microsoft.com/office/powerpoint/2010/main" val="396464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4172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1-2-4-ALL</a:t>
            </a:r>
          </a:p>
        </p:txBody>
      </p:sp>
      <p:sp>
        <p:nvSpPr>
          <p:cNvPr id="6" name="Content Placeholder 2"/>
          <p:cNvSpPr txBox="1">
            <a:spLocks/>
          </p:cNvSpPr>
          <p:nvPr/>
        </p:nvSpPr>
        <p:spPr>
          <a:xfrm>
            <a:off x="762000" y="820880"/>
            <a:ext cx="7503695" cy="3751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7150" indent="0" algn="ctr">
              <a:spcBef>
                <a:spcPts val="580"/>
              </a:spcBef>
              <a:buClr>
                <a:schemeClr val="accent3">
                  <a:lumMod val="75000"/>
                </a:schemeClr>
              </a:buClr>
              <a:buFont typeface="Wingdings 2" pitchFamily="18" charset="2"/>
              <a:buNone/>
              <a:defRPr/>
            </a:pPr>
            <a:r>
              <a:rPr lang="en-US" sz="2800" dirty="0">
                <a:solidFill>
                  <a:srgbClr val="C00000"/>
                </a:solidFill>
              </a:rPr>
              <a:t>Why is it important to encourage English Learners to speak in complete sentences?</a:t>
            </a:r>
          </a:p>
          <a:p>
            <a:pPr marL="365760" indent="-283464">
              <a:spcBef>
                <a:spcPts val="580"/>
              </a:spcBef>
              <a:buClr>
                <a:schemeClr val="accent3">
                  <a:lumMod val="75000"/>
                </a:schemeClr>
              </a:buClr>
              <a:buFont typeface="Wingdings" pitchFamily="2" charset="2"/>
              <a:buChar char="§"/>
              <a:defRPr/>
            </a:pPr>
            <a:endParaRPr lang="en-US" sz="2400" dirty="0">
              <a:solidFill>
                <a:schemeClr val="tx2"/>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Write your individual answer on a piece of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Share with a partner and add any new ideas to your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Now share your answers with another pair and keep adding new ideas to your own papers.</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As a whole table come up with a final complete answer.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65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99947" cy="1600200"/>
          </a:xfrm>
        </p:spPr>
        <p:txBody>
          <a:bodyPr>
            <a:normAutofit fontScale="90000"/>
          </a:bodyPr>
          <a:lstStyle/>
          <a:p>
            <a:r>
              <a:rPr lang="en-US" dirty="0"/>
              <a:t>Use of Complete Sentences</a:t>
            </a:r>
          </a:p>
        </p:txBody>
      </p:sp>
      <p:sp>
        <p:nvSpPr>
          <p:cNvPr id="3" name="Content Placeholder 2"/>
          <p:cNvSpPr txBox="1">
            <a:spLocks/>
          </p:cNvSpPr>
          <p:nvPr/>
        </p:nvSpPr>
        <p:spPr>
          <a:xfrm>
            <a:off x="603340" y="833072"/>
            <a:ext cx="7758607" cy="42442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2296" indent="0" algn="ctr">
              <a:spcBef>
                <a:spcPts val="580"/>
              </a:spcBef>
              <a:buClr>
                <a:schemeClr val="accent3">
                  <a:lumMod val="75000"/>
                </a:schemeClr>
              </a:buClr>
              <a:buNone/>
              <a:defRPr/>
            </a:pPr>
            <a:r>
              <a:rPr lang="en-US" sz="2800" dirty="0">
                <a:solidFill>
                  <a:srgbClr val="C00000"/>
                </a:solidFill>
              </a:rPr>
              <a:t>Does this mean that students need to answer in complete sentences all the time?</a:t>
            </a:r>
          </a:p>
          <a:p>
            <a:pPr marL="365760" indent="-283464">
              <a:spcBef>
                <a:spcPts val="580"/>
              </a:spcBef>
              <a:buClr>
                <a:schemeClr val="accent3">
                  <a:lumMod val="75000"/>
                </a:schemeClr>
              </a:buClr>
              <a:buFont typeface="Wingdings" pitchFamily="2" charset="2"/>
              <a:buChar char="§"/>
              <a:defRPr/>
            </a:pPr>
            <a:endParaRPr lang="en-US" sz="2800" dirty="0">
              <a:solidFill>
                <a:schemeClr val="tx2"/>
              </a:solidFill>
            </a:endParaRPr>
          </a:p>
          <a:p>
            <a:pPr marL="365760" indent="-283464">
              <a:spcBef>
                <a:spcPts val="580"/>
              </a:spcBef>
              <a:buClr>
                <a:schemeClr val="accent3">
                  <a:lumMod val="75000"/>
                </a:schemeClr>
              </a:buClr>
              <a:buFont typeface="Wingdings 2"/>
              <a:buNone/>
              <a:defRPr/>
            </a:pPr>
            <a:r>
              <a:rPr lang="en-US" sz="2800" dirty="0">
                <a:solidFill>
                  <a:schemeClr val="tx2"/>
                </a:solidFill>
              </a:rPr>
              <a:t>	TIP: </a:t>
            </a:r>
          </a:p>
          <a:p>
            <a:pPr marL="365760" indent="-283464">
              <a:spcBef>
                <a:spcPts val="580"/>
              </a:spcBef>
              <a:buClr>
                <a:schemeClr val="accent3">
                  <a:lumMod val="75000"/>
                </a:schemeClr>
              </a:buClr>
              <a:buFont typeface="Wingdings 2"/>
              <a:buNone/>
              <a:defRPr/>
            </a:pPr>
            <a:r>
              <a:rPr lang="en-US" sz="2800" dirty="0">
                <a:solidFill>
                  <a:schemeClr val="tx2"/>
                </a:solidFill>
              </a:rPr>
              <a:t>	Provide students with sentence frames and sentence starters if they are struggling to produce complete thoughts in English.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0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8983579" cy="1600200"/>
          </a:xfrm>
        </p:spPr>
        <p:txBody>
          <a:bodyPr>
            <a:normAutofit/>
          </a:bodyPr>
          <a:lstStyle/>
          <a:p>
            <a:r>
              <a:rPr lang="en-US" sz="4800" dirty="0"/>
              <a:t>Use of Complete Sentences</a:t>
            </a:r>
          </a:p>
        </p:txBody>
      </p:sp>
      <p:sp>
        <p:nvSpPr>
          <p:cNvPr id="3" name="Content Placeholder 2"/>
          <p:cNvSpPr txBox="1">
            <a:spLocks/>
          </p:cNvSpPr>
          <p:nvPr/>
        </p:nvSpPr>
        <p:spPr>
          <a:xfrm>
            <a:off x="557463" y="760287"/>
            <a:ext cx="8060388" cy="440453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200" dirty="0">
                <a:solidFill>
                  <a:schemeClr val="tx1"/>
                </a:solidFill>
                <a:latin typeface="Century Gothic" charset="0"/>
              </a:rPr>
              <a:t>1.  When reviewing a handout or worksheet</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200" dirty="0">
                <a:solidFill>
                  <a:schemeClr val="tx1"/>
                </a:solidFill>
                <a:latin typeface="Century Gothic" charset="0"/>
              </a:rPr>
              <a:t>Teacher: How much is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20!</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Example</a:t>
            </a:r>
          </a:p>
          <a:p>
            <a:pPr marL="822325" lvl="2">
              <a:spcBef>
                <a:spcPts val="375"/>
              </a:spcBef>
              <a:buClr>
                <a:srgbClr val="FFAEC5"/>
              </a:buClr>
              <a:buFont typeface="Wingdings 2" charset="0"/>
              <a:buNone/>
            </a:pPr>
            <a:r>
              <a:rPr lang="en-US" sz="2200" dirty="0">
                <a:solidFill>
                  <a:schemeClr val="tx1"/>
                </a:solidFill>
                <a:latin typeface="Century Gothic" charset="0"/>
              </a:rPr>
              <a:t>Teacher:  What is the </a:t>
            </a:r>
            <a:r>
              <a:rPr lang="en-US" sz="2200" u="sng" dirty="0">
                <a:solidFill>
                  <a:srgbClr val="660066"/>
                </a:solidFill>
                <a:latin typeface="Century Gothic" charset="0"/>
              </a:rPr>
              <a:t>product</a:t>
            </a:r>
            <a:r>
              <a:rPr lang="en-US" sz="2200" dirty="0">
                <a:solidFill>
                  <a:schemeClr val="tx1"/>
                </a:solidFill>
                <a:latin typeface="Century Gothic" charset="0"/>
              </a:rPr>
              <a:t> of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The </a:t>
            </a:r>
            <a:r>
              <a:rPr lang="en-US" sz="2200" i="1" u="sng" dirty="0">
                <a:solidFill>
                  <a:srgbClr val="660066"/>
                </a:solidFill>
                <a:latin typeface="Century Gothic" charset="0"/>
              </a:rPr>
              <a:t>product</a:t>
            </a:r>
            <a:r>
              <a:rPr lang="en-US" sz="2200" dirty="0">
                <a:solidFill>
                  <a:schemeClr val="tx1"/>
                </a:solidFill>
                <a:latin typeface="Century Gothic" charset="0"/>
              </a:rPr>
              <a:t> </a:t>
            </a:r>
            <a:r>
              <a:rPr lang="en-US" sz="2200" i="1" dirty="0">
                <a:solidFill>
                  <a:schemeClr val="tx1"/>
                </a:solidFill>
                <a:latin typeface="Century Gothic" charset="0"/>
              </a:rPr>
              <a:t>of 5 and 4 is 20</a:t>
            </a:r>
          </a:p>
        </p:txBody>
      </p:sp>
      <p:sp>
        <p:nvSpPr>
          <p:cNvPr id="4" name="Down Arrow 3"/>
          <p:cNvSpPr/>
          <p:nvPr/>
        </p:nvSpPr>
        <p:spPr>
          <a:xfrm>
            <a:off x="4458933" y="301068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flipV="1">
            <a:off x="3382337" y="4343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10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51821" cy="1600200"/>
          </a:xfrm>
        </p:spPr>
        <p:txBody>
          <a:bodyPr>
            <a:normAutofit fontScale="90000"/>
          </a:bodyPr>
          <a:lstStyle/>
          <a:p>
            <a:r>
              <a:rPr lang="en-US"/>
              <a:t>Use of Complete </a:t>
            </a:r>
            <a:r>
              <a:rPr lang="en-US" dirty="0"/>
              <a:t>Sentences</a:t>
            </a:r>
          </a:p>
        </p:txBody>
      </p:sp>
      <p:sp>
        <p:nvSpPr>
          <p:cNvPr id="3" name="Content Placeholder 2"/>
          <p:cNvSpPr txBox="1">
            <a:spLocks/>
          </p:cNvSpPr>
          <p:nvPr/>
        </p:nvSpPr>
        <p:spPr>
          <a:xfrm>
            <a:off x="761999" y="803656"/>
            <a:ext cx="7551821" cy="416137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000" dirty="0">
                <a:solidFill>
                  <a:schemeClr val="tx1"/>
                </a:solidFill>
                <a:latin typeface="Century Gothic" charset="0"/>
              </a:rPr>
              <a:t>2.  When students are given sentence starters</a:t>
            </a:r>
          </a:p>
          <a:p>
            <a:pPr marL="822325" lvl="2">
              <a:spcBef>
                <a:spcPts val="375"/>
              </a:spcBef>
              <a:buClr>
                <a:srgbClr val="FFAEC5"/>
              </a:buClr>
              <a:buFont typeface="Wingdings 2" charset="0"/>
              <a:buNone/>
            </a:pPr>
            <a:endParaRPr lang="en-US" sz="2000" u="sng"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rgbClr val="660066"/>
                </a:solidFill>
                <a:latin typeface="Century Gothic" charset="0"/>
              </a:rPr>
              <a:t> </a:t>
            </a:r>
            <a:r>
              <a:rPr lang="en-US" sz="2000" dirty="0">
                <a:solidFill>
                  <a:schemeClr val="tx1"/>
                </a:solidFill>
                <a:latin typeface="Century Gothic" charset="0"/>
              </a:rPr>
              <a:t>and why?</a:t>
            </a:r>
          </a:p>
          <a:p>
            <a:pPr marL="822325" lvl="2">
              <a:spcBef>
                <a:spcPts val="375"/>
              </a:spcBef>
              <a:buClr>
                <a:srgbClr val="FFAEC5"/>
              </a:buClr>
              <a:buFont typeface="Wingdings 2" charset="0"/>
              <a:buNone/>
            </a:pPr>
            <a:r>
              <a:rPr lang="en-US" sz="2000" i="1" dirty="0">
                <a:solidFill>
                  <a:schemeClr val="tx1"/>
                </a:solidFill>
                <a:latin typeface="Century Gothic" charset="0"/>
              </a:rPr>
              <a:t>Student: 	Esperanza!</a:t>
            </a:r>
          </a:p>
          <a:p>
            <a:pPr marL="822325" lvl="2">
              <a:spcBef>
                <a:spcPts val="375"/>
              </a:spcBef>
              <a:buClr>
                <a:srgbClr val="FFAEC5"/>
              </a:buClr>
              <a:buFont typeface="Wingdings 2" charset="0"/>
              <a:buNone/>
            </a:pP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chemeClr val="tx1"/>
                </a:solidFill>
                <a:latin typeface="Century Gothic" charset="0"/>
              </a:rPr>
              <a:t> and why? Please complete the following sentence: </a:t>
            </a:r>
            <a:r>
              <a:rPr lang="ja-JP" altLang="en-US" sz="2000" dirty="0">
                <a:solidFill>
                  <a:schemeClr val="tx1"/>
                </a:solidFill>
                <a:latin typeface="Century Gothic" charset="0"/>
              </a:rPr>
              <a:t>“</a:t>
            </a:r>
            <a:r>
              <a:rPr lang="en-US" sz="2000" dirty="0">
                <a:solidFill>
                  <a:schemeClr val="tx1"/>
                </a:solidFill>
                <a:latin typeface="Century Gothic" charset="0"/>
              </a:rPr>
              <a:t>My favorite </a:t>
            </a:r>
            <a:r>
              <a:rPr lang="en-US" sz="2000" u="sng" dirty="0">
                <a:solidFill>
                  <a:srgbClr val="660066"/>
                </a:solidFill>
                <a:latin typeface="Century Gothic" charset="0"/>
              </a:rPr>
              <a:t>character</a:t>
            </a:r>
            <a:r>
              <a:rPr lang="en-US" sz="2000" dirty="0">
                <a:solidFill>
                  <a:schemeClr val="tx1"/>
                </a:solidFill>
                <a:latin typeface="Century Gothic" charset="0"/>
              </a:rPr>
              <a:t> is… because…</a:t>
            </a:r>
            <a:r>
              <a:rPr lang="ja-JP" altLang="en-US" sz="2000" dirty="0">
                <a:solidFill>
                  <a:schemeClr val="tx1"/>
                </a:solidFill>
                <a:latin typeface="Century Gothic" charset="0"/>
              </a:rPr>
              <a:t>”</a:t>
            </a: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i="1" dirty="0">
                <a:solidFill>
                  <a:schemeClr val="tx1"/>
                </a:solidFill>
                <a:latin typeface="Century Gothic" charset="0"/>
              </a:rPr>
              <a:t>Student: 	My favorite </a:t>
            </a:r>
            <a:r>
              <a:rPr lang="en-US" sz="2000" i="1" u="sng" dirty="0">
                <a:solidFill>
                  <a:srgbClr val="660066"/>
                </a:solidFill>
                <a:latin typeface="Century Gothic" charset="0"/>
              </a:rPr>
              <a:t>character</a:t>
            </a:r>
            <a:r>
              <a:rPr lang="en-US" sz="2000" i="1" dirty="0">
                <a:solidFill>
                  <a:schemeClr val="tx1"/>
                </a:solidFill>
                <a:latin typeface="Century Gothic" charset="0"/>
              </a:rPr>
              <a:t> is Esperanza, because she was very brave.</a:t>
            </a:r>
          </a:p>
        </p:txBody>
      </p:sp>
      <p:sp>
        <p:nvSpPr>
          <p:cNvPr id="4" name="Down Arrow 3"/>
          <p:cNvSpPr/>
          <p:nvPr/>
        </p:nvSpPr>
        <p:spPr>
          <a:xfrm>
            <a:off x="3103483" y="348993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4576007" y="386139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5591513" y="1443855"/>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5591513" y="2865067"/>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74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Gallery Walk!</a:t>
            </a:r>
          </a:p>
        </p:txBody>
      </p:sp>
      <p:sp>
        <p:nvSpPr>
          <p:cNvPr id="3" name="Content Placeholder 2"/>
          <p:cNvSpPr>
            <a:spLocks noGrp="1"/>
          </p:cNvSpPr>
          <p:nvPr>
            <p:ph idx="1"/>
          </p:nvPr>
        </p:nvSpPr>
        <p:spPr/>
        <p:txBody>
          <a:bodyPr>
            <a:normAutofit/>
          </a:bodyPr>
          <a:lstStyle/>
          <a:p>
            <a:r>
              <a:rPr lang="en-US" sz="2800" dirty="0"/>
              <a:t>Using the Content and Language Objectives that you developed, write </a:t>
            </a:r>
            <a:r>
              <a:rPr lang="en-US" sz="2800" b="1" dirty="0"/>
              <a:t>1 question and 1 sentence stem</a:t>
            </a:r>
            <a:r>
              <a:rPr lang="en-US" sz="2800" dirty="0"/>
              <a:t> that your students might be able to answer throughout the lesson.</a:t>
            </a:r>
          </a:p>
          <a:p>
            <a:r>
              <a:rPr lang="en-US" sz="2800" dirty="0"/>
              <a:t>Write them on post-its and place them on your chart paper.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84242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5" name="Content Placeholder 2"/>
          <p:cNvSpPr>
            <a:spLocks noGrp="1"/>
          </p:cNvSpPr>
          <p:nvPr>
            <p:ph idx="1"/>
          </p:nvPr>
        </p:nvSpPr>
        <p:spPr>
          <a:xfrm>
            <a:off x="4360720" y="427037"/>
            <a:ext cx="3939987" cy="4144963"/>
          </a:xfrm>
        </p:spPr>
        <p:txBody>
          <a:bodyPr>
            <a:normAutofit/>
          </a:bodyPr>
          <a:lstStyle/>
          <a:p>
            <a:r>
              <a:rPr lang="en-US" sz="2400" dirty="0"/>
              <a:t>Think-Pair-Share</a:t>
            </a:r>
          </a:p>
          <a:p>
            <a:r>
              <a:rPr lang="en-US" sz="2400" dirty="0"/>
              <a:t>Think-Write-Pair-Share</a:t>
            </a:r>
          </a:p>
          <a:p>
            <a:r>
              <a:rPr lang="en-US" sz="2400" dirty="0">
                <a:solidFill>
                  <a:srgbClr val="00B050"/>
                </a:solidFill>
              </a:rPr>
              <a:t>Question-Signal-Stem-Share-Assess</a:t>
            </a:r>
          </a:p>
          <a:p>
            <a:r>
              <a:rPr lang="en-US" sz="2400" dirty="0"/>
              <a:t>Expert Gallery Walk</a:t>
            </a:r>
          </a:p>
          <a:p>
            <a:r>
              <a:rPr lang="en-US" sz="2400" dirty="0"/>
              <a:t>Three-Step Interview</a:t>
            </a:r>
          </a:p>
          <a:p>
            <a:r>
              <a:rPr lang="en-US" sz="2400" dirty="0"/>
              <a:t>1-2-4-All</a:t>
            </a:r>
          </a:p>
        </p:txBody>
      </p:sp>
      <p:pic>
        <p:nvPicPr>
          <p:cNvPr id="6" name="Picture 5"/>
          <p:cNvPicPr>
            <a:picLocks noChangeAspect="1"/>
          </p:cNvPicPr>
          <p:nvPr/>
        </p:nvPicPr>
        <p:blipFill>
          <a:blip r:embed="rId2"/>
          <a:stretch>
            <a:fillRect/>
          </a:stretch>
        </p:blipFill>
        <p:spPr>
          <a:xfrm>
            <a:off x="905296" y="750148"/>
            <a:ext cx="2869886"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0458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Three-Step Interview</a:t>
            </a:r>
          </a:p>
        </p:txBody>
      </p:sp>
      <p:sp>
        <p:nvSpPr>
          <p:cNvPr id="3" name="Text Placeholder 2"/>
          <p:cNvSpPr>
            <a:spLocks noGrp="1"/>
          </p:cNvSpPr>
          <p:nvPr>
            <p:ph idx="1"/>
          </p:nvPr>
        </p:nvSpPr>
        <p:spPr>
          <a:xfrm>
            <a:off x="1105992" y="1155484"/>
            <a:ext cx="7760949" cy="3926508"/>
          </a:xfrm>
        </p:spPr>
        <p:txBody>
          <a:bodyPr>
            <a:normAutofit fontScale="92500" lnSpcReduction="10000"/>
          </a:bodyPr>
          <a:lstStyle/>
          <a:p>
            <a:r>
              <a:rPr lang="en-US" sz="3100" cap="none" dirty="0">
                <a:solidFill>
                  <a:schemeClr val="tx1"/>
                </a:solidFill>
              </a:rPr>
              <a:t>Stand up when you can complete one of these sentences:</a:t>
            </a:r>
          </a:p>
          <a:p>
            <a:pPr lvl="1"/>
            <a:endParaRPr lang="en-US" sz="2100" dirty="0">
              <a:solidFill>
                <a:schemeClr val="tx1"/>
              </a:solidFill>
            </a:endParaRPr>
          </a:p>
          <a:p>
            <a:pPr marL="800100" lvl="1" indent="-342900">
              <a:buFont typeface="Wingdings" panose="05000000000000000000" pitchFamily="2" charset="2"/>
              <a:buChar char="§"/>
            </a:pPr>
            <a:r>
              <a:rPr lang="en-US" sz="2800" dirty="0">
                <a:solidFill>
                  <a:schemeClr val="tx1"/>
                </a:solidFill>
              </a:rPr>
              <a:t>Teaching ELLs is so difficult because… </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teaching ELLs is…</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instructing ELLs is… What I have done to overcome this challenge is…</a:t>
            </a:r>
          </a:p>
          <a:p>
            <a:endParaRPr lang="en-US" sz="2100" cap="none" dirty="0">
              <a:solidFill>
                <a:schemeClr val="tx1"/>
              </a:solidFill>
            </a:endParaRPr>
          </a:p>
          <a:p>
            <a:endParaRPr lang="en-US" sz="2100" cap="none" dirty="0">
              <a:solidFill>
                <a:schemeClr val="tx1"/>
              </a:solidFill>
            </a:endParaRPr>
          </a:p>
          <a:p>
            <a:endParaRPr lang="en-US" cap="none" dirty="0">
              <a:solidFill>
                <a:schemeClr val="tx1"/>
              </a:solidFill>
            </a:endParaRPr>
          </a:p>
        </p:txBody>
      </p:sp>
      <p:sp>
        <p:nvSpPr>
          <p:cNvPr id="4" name="Rectangle 3"/>
          <p:cNvSpPr/>
          <p:nvPr/>
        </p:nvSpPr>
        <p:spPr>
          <a:xfrm rot="19860000">
            <a:off x="214333" y="2175371"/>
            <a:ext cx="1181734"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Beginner</a:t>
            </a:r>
          </a:p>
        </p:txBody>
      </p:sp>
      <p:sp>
        <p:nvSpPr>
          <p:cNvPr id="5" name="Rectangle 4"/>
          <p:cNvSpPr/>
          <p:nvPr/>
        </p:nvSpPr>
        <p:spPr>
          <a:xfrm rot="19860000">
            <a:off x="130920" y="2916489"/>
            <a:ext cx="1606530"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Intermediate</a:t>
            </a:r>
          </a:p>
        </p:txBody>
      </p:sp>
      <p:sp>
        <p:nvSpPr>
          <p:cNvPr id="6" name="Rectangle 5"/>
          <p:cNvSpPr/>
          <p:nvPr/>
        </p:nvSpPr>
        <p:spPr>
          <a:xfrm rot="19860000">
            <a:off x="163839" y="3818464"/>
            <a:ext cx="1282723"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Advanced</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50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A screenshot of a cell phone&#10;&#10;Description generated with very high confidence">
            <a:extLst>
              <a:ext uri="{FF2B5EF4-FFF2-40B4-BE49-F238E27FC236}">
                <a16:creationId xmlns="" xmlns:a16="http://schemas.microsoft.com/office/drawing/2014/main" id="{01694AAB-7B1C-42E3-9F3D-86DD8FC9B696}"/>
              </a:ext>
            </a:extLst>
          </p:cNvPr>
          <p:cNvPicPr>
            <a:picLocks noChangeAspect="1"/>
          </p:cNvPicPr>
          <p:nvPr/>
        </p:nvPicPr>
        <p:blipFill>
          <a:blip r:embed="rId3"/>
          <a:stretch>
            <a:fillRect/>
          </a:stretch>
        </p:blipFill>
        <p:spPr>
          <a:xfrm>
            <a:off x="161965" y="1030940"/>
            <a:ext cx="8780823" cy="4441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 xmlns:a16="http://schemas.microsoft.com/office/drawing/2014/main" id="{77080A6E-0C9A-4752-8E06-7B663B034A24}"/>
              </a:ext>
            </a:extLst>
          </p:cNvPr>
          <p:cNvSpPr txBox="1"/>
          <p:nvPr/>
        </p:nvSpPr>
        <p:spPr>
          <a:xfrm>
            <a:off x="1223790" y="2065145"/>
            <a:ext cx="4978671" cy="369332"/>
          </a:xfrm>
          <a:prstGeom prst="rect">
            <a:avLst/>
          </a:prstGeom>
          <a:noFill/>
        </p:spPr>
        <p:txBody>
          <a:bodyPr wrap="none" rtlCol="0">
            <a:spAutoFit/>
          </a:bodyPr>
          <a:lstStyle/>
          <a:p>
            <a:r>
              <a:rPr lang="en-US" i="1" dirty="0">
                <a:solidFill>
                  <a:srgbClr val="00B050"/>
                </a:solidFill>
              </a:rPr>
              <a:t>Why do ELs need to have structured conversations?</a:t>
            </a:r>
          </a:p>
        </p:txBody>
      </p:sp>
      <p:sp>
        <p:nvSpPr>
          <p:cNvPr id="14" name="TextBox 13">
            <a:extLst>
              <a:ext uri="{FF2B5EF4-FFF2-40B4-BE49-F238E27FC236}">
                <a16:creationId xmlns="" xmlns:a16="http://schemas.microsoft.com/office/drawing/2014/main" id="{9A2671C1-A636-424C-9EFD-0EA388E28795}"/>
              </a:ext>
            </a:extLst>
          </p:cNvPr>
          <p:cNvSpPr txBox="1"/>
          <p:nvPr/>
        </p:nvSpPr>
        <p:spPr>
          <a:xfrm>
            <a:off x="3027681" y="2873512"/>
            <a:ext cx="1370888" cy="369332"/>
          </a:xfrm>
          <a:prstGeom prst="rect">
            <a:avLst/>
          </a:prstGeom>
          <a:noFill/>
        </p:spPr>
        <p:txBody>
          <a:bodyPr wrap="none" rtlCol="0">
            <a:spAutoFit/>
          </a:bodyPr>
          <a:lstStyle/>
          <a:p>
            <a:r>
              <a:rPr lang="en-US" i="1" dirty="0">
                <a:solidFill>
                  <a:srgbClr val="00B050"/>
                </a:solidFill>
              </a:rPr>
              <a:t>Standing up!</a:t>
            </a:r>
          </a:p>
        </p:txBody>
      </p:sp>
      <p:sp>
        <p:nvSpPr>
          <p:cNvPr id="15" name="TextBox 14">
            <a:extLst>
              <a:ext uri="{FF2B5EF4-FFF2-40B4-BE49-F238E27FC236}">
                <a16:creationId xmlns="" xmlns:a16="http://schemas.microsoft.com/office/drawing/2014/main" id="{FF89D6D4-F8A0-476E-A648-70EA3FCD3DA2}"/>
              </a:ext>
            </a:extLst>
          </p:cNvPr>
          <p:cNvSpPr txBox="1"/>
          <p:nvPr/>
        </p:nvSpPr>
        <p:spPr>
          <a:xfrm>
            <a:off x="1223790" y="3644722"/>
            <a:ext cx="5179623" cy="338554"/>
          </a:xfrm>
          <a:prstGeom prst="rect">
            <a:avLst/>
          </a:prstGeom>
          <a:noFill/>
        </p:spPr>
        <p:txBody>
          <a:bodyPr wrap="none" rtlCol="0">
            <a:spAutoFit/>
          </a:bodyPr>
          <a:lstStyle/>
          <a:p>
            <a:r>
              <a:rPr lang="en-US" sz="1600" b="1" i="1" dirty="0">
                <a:solidFill>
                  <a:srgbClr val="00B050"/>
                </a:solidFill>
              </a:rPr>
              <a:t>English Learners need structured conversations because…</a:t>
            </a:r>
          </a:p>
        </p:txBody>
      </p:sp>
      <p:sp>
        <p:nvSpPr>
          <p:cNvPr id="16" name="TextBox 15">
            <a:extLst>
              <a:ext uri="{FF2B5EF4-FFF2-40B4-BE49-F238E27FC236}">
                <a16:creationId xmlns="" xmlns:a16="http://schemas.microsoft.com/office/drawing/2014/main" id="{A17F4AF1-71E7-4AAE-B8DF-B6893125E0A2}"/>
              </a:ext>
            </a:extLst>
          </p:cNvPr>
          <p:cNvSpPr txBox="1"/>
          <p:nvPr/>
        </p:nvSpPr>
        <p:spPr>
          <a:xfrm>
            <a:off x="2870586" y="4368416"/>
            <a:ext cx="1685077" cy="369332"/>
          </a:xfrm>
          <a:prstGeom prst="rect">
            <a:avLst/>
          </a:prstGeom>
          <a:noFill/>
        </p:spPr>
        <p:txBody>
          <a:bodyPr wrap="none" rtlCol="0">
            <a:spAutoFit/>
          </a:bodyPr>
          <a:lstStyle/>
          <a:p>
            <a:r>
              <a:rPr lang="en-US" i="1" dirty="0">
                <a:solidFill>
                  <a:srgbClr val="00B050"/>
                </a:solidFill>
              </a:rPr>
              <a:t>(talk, talk, talk!)</a:t>
            </a:r>
          </a:p>
        </p:txBody>
      </p:sp>
      <p:sp>
        <p:nvSpPr>
          <p:cNvPr id="17" name="TextBox 16">
            <a:extLst>
              <a:ext uri="{FF2B5EF4-FFF2-40B4-BE49-F238E27FC236}">
                <a16:creationId xmlns="" xmlns:a16="http://schemas.microsoft.com/office/drawing/2014/main" id="{0E1CCDC7-1629-4A9E-BE1A-D5E95B811544}"/>
              </a:ext>
            </a:extLst>
          </p:cNvPr>
          <p:cNvSpPr txBox="1"/>
          <p:nvPr/>
        </p:nvSpPr>
        <p:spPr>
          <a:xfrm>
            <a:off x="1074645" y="5134339"/>
            <a:ext cx="5276957" cy="338554"/>
          </a:xfrm>
          <a:prstGeom prst="rect">
            <a:avLst/>
          </a:prstGeom>
          <a:noFill/>
        </p:spPr>
        <p:txBody>
          <a:bodyPr wrap="none" rtlCol="0">
            <a:spAutoFit/>
          </a:bodyPr>
          <a:lstStyle/>
          <a:p>
            <a:r>
              <a:rPr lang="en-US" sz="1600" i="1" dirty="0">
                <a:solidFill>
                  <a:srgbClr val="00B050"/>
                </a:solidFill>
              </a:rPr>
              <a:t>Student #18, please share your response with the whole group</a:t>
            </a:r>
          </a:p>
        </p:txBody>
      </p:sp>
      <p:sp>
        <p:nvSpPr>
          <p:cNvPr id="18" name="Footer Placeholder 5">
            <a:extLst>
              <a:ext uri="{FF2B5EF4-FFF2-40B4-BE49-F238E27FC236}">
                <a16:creationId xmlns="" xmlns:a16="http://schemas.microsoft.com/office/drawing/2014/main" id="{B13BA2A4-EEE5-46BB-8CA7-2458408A2F29}"/>
              </a:ext>
            </a:extLst>
          </p:cNvPr>
          <p:cNvSpPr txBox="1">
            <a:spLocks/>
          </p:cNvSpPr>
          <p:nvPr/>
        </p:nvSpPr>
        <p:spPr>
          <a:xfrm>
            <a:off x="98613" y="5519411"/>
            <a:ext cx="8844176"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b="0" dirty="0"/>
              <a:t>@</a:t>
            </a:r>
            <a:r>
              <a:rPr lang="en-US" b="0" dirty="0" err="1"/>
              <a:t>MrsGill</a:t>
            </a:r>
            <a:r>
              <a:rPr lang="en-US" b="0" dirty="0"/>
              <a:t>_ @</a:t>
            </a:r>
            <a:r>
              <a:rPr lang="en-US" b="0" dirty="0" err="1"/>
              <a:t>MsSalvac</a:t>
            </a:r>
            <a:r>
              <a:rPr lang="en-US" b="0" dirty="0"/>
              <a:t> @</a:t>
            </a:r>
            <a:r>
              <a:rPr lang="en-US" b="0" dirty="0" err="1"/>
              <a:t>Seidlitz_Ed</a:t>
            </a:r>
            <a:r>
              <a:rPr lang="en-US" b="0" dirty="0"/>
              <a:t> @</a:t>
            </a:r>
            <a:r>
              <a:rPr lang="en-US" b="0" dirty="0" err="1"/>
              <a:t>JohnSeidlitz</a:t>
            </a:r>
            <a:endParaRPr lang="en-US" b="0" dirty="0"/>
          </a:p>
        </p:txBody>
      </p:sp>
    </p:spTree>
    <p:extLst>
      <p:ext uri="{BB962C8B-B14F-4D97-AF65-F5344CB8AC3E}">
        <p14:creationId xmlns:p14="http://schemas.microsoft.com/office/powerpoint/2010/main" val="34151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88923" y="2788236"/>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541031" y="3135552"/>
            <a:ext cx="2433488" cy="369332"/>
          </a:xfrm>
          <a:prstGeom prst="rect">
            <a:avLst/>
          </a:prstGeom>
          <a:noFill/>
        </p:spPr>
        <p:txBody>
          <a:bodyPr wrap="none" rtlCol="0">
            <a:spAutoFit/>
          </a:bodyPr>
          <a:lstStyle/>
          <a:p>
            <a:pPr algn="ctr"/>
            <a:r>
              <a:rPr lang="en-US" b="1" dirty="0" smtClean="0"/>
              <a:t>Total Response Signals</a:t>
            </a:r>
            <a:endParaRPr lang="en-US" b="1" dirty="0"/>
          </a:p>
        </p:txBody>
      </p:sp>
      <p:sp>
        <p:nvSpPr>
          <p:cNvPr id="15" name="TextBox 14"/>
          <p:cNvSpPr txBox="1"/>
          <p:nvPr/>
        </p:nvSpPr>
        <p:spPr>
          <a:xfrm>
            <a:off x="3545404" y="3482834"/>
            <a:ext cx="2345963" cy="369332"/>
          </a:xfrm>
          <a:prstGeom prst="rect">
            <a:avLst/>
          </a:prstGeom>
          <a:noFill/>
        </p:spPr>
        <p:txBody>
          <a:bodyPr wrap="none" rtlCol="0">
            <a:spAutoFit/>
          </a:bodyPr>
          <a:lstStyle/>
          <a:p>
            <a:pPr algn="ctr"/>
            <a:r>
              <a:rPr lang="en-US" b="1" dirty="0" smtClean="0"/>
              <a:t>Academic Vocabulary</a:t>
            </a:r>
            <a:endParaRPr lang="en-US" b="1" dirty="0"/>
          </a:p>
        </p:txBody>
      </p:sp>
      <p:sp>
        <p:nvSpPr>
          <p:cNvPr id="10" name="TextBox 9"/>
          <p:cNvSpPr txBox="1"/>
          <p:nvPr/>
        </p:nvSpPr>
        <p:spPr>
          <a:xfrm>
            <a:off x="3015314" y="3899310"/>
            <a:ext cx="3397405" cy="369332"/>
          </a:xfrm>
          <a:prstGeom prst="rect">
            <a:avLst/>
          </a:prstGeom>
          <a:noFill/>
        </p:spPr>
        <p:txBody>
          <a:bodyPr wrap="none" rtlCol="0">
            <a:spAutoFit/>
          </a:bodyPr>
          <a:lstStyle/>
          <a:p>
            <a:pPr algn="ctr"/>
            <a:r>
              <a:rPr lang="en-US" b="1" dirty="0" smtClean="0"/>
              <a:t>Structured Reading and Writing</a:t>
            </a:r>
            <a:endParaRPr lang="en-US" b="1" dirty="0"/>
          </a:p>
        </p:txBody>
      </p:sp>
      <p:sp>
        <p:nvSpPr>
          <p:cNvPr id="11" name="TextBox 10"/>
          <p:cNvSpPr txBox="1"/>
          <p:nvPr/>
        </p:nvSpPr>
        <p:spPr>
          <a:xfrm>
            <a:off x="3350984" y="4252405"/>
            <a:ext cx="2726067" cy="369332"/>
          </a:xfrm>
          <a:prstGeom prst="rect">
            <a:avLst/>
          </a:prstGeom>
          <a:noFill/>
        </p:spPr>
        <p:txBody>
          <a:bodyPr wrap="none" rtlCol="0">
            <a:spAutoFit/>
          </a:bodyPr>
          <a:lstStyle/>
          <a:p>
            <a:pPr algn="ctr"/>
            <a:r>
              <a:rPr lang="en-US" b="1" dirty="0" smtClean="0"/>
              <a:t>Structured Conversations</a:t>
            </a:r>
            <a:endParaRPr lang="en-US" b="1" dirty="0"/>
          </a:p>
        </p:txBody>
      </p:sp>
    </p:spTree>
    <p:extLst>
      <p:ext uri="{BB962C8B-B14F-4D97-AF65-F5344CB8AC3E}">
        <p14:creationId xmlns:p14="http://schemas.microsoft.com/office/powerpoint/2010/main" val="1108428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8140"/>
            <a:ext cx="7620000" cy="859498"/>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eaLnBrk="1" fontAlgn="auto" hangingPunct="1">
              <a:spcAft>
                <a:spcPts val="0"/>
              </a:spcAft>
              <a:defRPr/>
            </a:pPr>
            <a:r>
              <a:rPr lang="en-US" smtClean="0">
                <a:ea typeface="+mj-ea"/>
                <a:cs typeface="+mj-cs"/>
              </a:rPr>
              <a:t>Use </a:t>
            </a:r>
            <a:r>
              <a:rPr lang="en-US" dirty="0">
                <a:ea typeface="+mj-ea"/>
                <a:cs typeface="+mj-cs"/>
              </a:rPr>
              <a:t>of Social Media</a:t>
            </a:r>
          </a:p>
        </p:txBody>
      </p:sp>
      <p:sp>
        <p:nvSpPr>
          <p:cNvPr id="83973" name="Content Placeholder 3"/>
          <p:cNvSpPr>
            <a:spLocks noGrp="1"/>
          </p:cNvSpPr>
          <p:nvPr>
            <p:ph idx="1"/>
          </p:nvPr>
        </p:nvSpPr>
        <p:spPr>
          <a:xfrm>
            <a:off x="495300" y="1628775"/>
            <a:ext cx="7543800" cy="3886200"/>
          </a:xfrm>
        </p:spPr>
        <p:txBody>
          <a:bodyPr>
            <a:normAutofit lnSpcReduction="10000"/>
          </a:bodyPr>
          <a:lstStyle/>
          <a:p>
            <a:r>
              <a:rPr lang="en-US" altLang="x-none" sz="2400" dirty="0">
                <a:ea typeface="MS PGothic" charset="-128"/>
              </a:rPr>
              <a:t>Twitter for Professional Development</a:t>
            </a:r>
          </a:p>
          <a:p>
            <a:endParaRPr lang="en-US" altLang="x-none" dirty="0">
              <a:ea typeface="MS PGothic" charset="-128"/>
            </a:endParaRPr>
          </a:p>
          <a:p>
            <a:pPr marL="411163" lvl="1" indent="0">
              <a:buFont typeface="Arial" charset="0"/>
              <a:buNone/>
            </a:pPr>
            <a:r>
              <a:rPr lang="en-US" altLang="x-none" sz="2400" dirty="0">
                <a:ea typeface="MS PGothic" charset="-128"/>
              </a:rPr>
              <a:t>@esc1bilingual	</a:t>
            </a:r>
          </a:p>
          <a:p>
            <a:pPr marL="411163" lvl="1" indent="0">
              <a:buFont typeface="Arial" charset="0"/>
              <a:buNone/>
            </a:pPr>
            <a:r>
              <a:rPr lang="en-US" altLang="x-none" sz="2400" dirty="0">
                <a:ea typeface="MS PGothic" charset="-128"/>
              </a:rPr>
              <a:t>@</a:t>
            </a:r>
            <a:r>
              <a:rPr lang="en-US" altLang="x-none" sz="2400" dirty="0" err="1">
                <a:ea typeface="MS PGothic" charset="-128"/>
              </a:rPr>
              <a:t>bilingualpride</a:t>
            </a:r>
            <a:endParaRPr lang="en-US" altLang="x-none" sz="2400" dirty="0">
              <a:ea typeface="MS PGothic" charset="-128"/>
            </a:endParaRPr>
          </a:p>
          <a:p>
            <a:pPr marL="411163" lvl="1" indent="0">
              <a:buFont typeface="Arial" charset="0"/>
              <a:buNone/>
            </a:pPr>
            <a:r>
              <a:rPr lang="en-US" altLang="x-none" sz="2400" dirty="0">
                <a:ea typeface="MS PGothic" charset="-128"/>
              </a:rPr>
              <a:t>@</a:t>
            </a:r>
            <a:r>
              <a:rPr lang="en-US" altLang="x-none" sz="2400" dirty="0" err="1">
                <a:ea typeface="MS PGothic" charset="-128"/>
              </a:rPr>
              <a:t>rgv_tabe</a:t>
            </a:r>
            <a:endParaRPr lang="en-US" altLang="x-none" sz="2400" dirty="0">
              <a:ea typeface="MS PGothic" charset="-128"/>
            </a:endParaRPr>
          </a:p>
          <a:p>
            <a:pPr marL="411163" lvl="1" indent="0">
              <a:buFont typeface="Arial" charset="0"/>
              <a:buNone/>
            </a:pPr>
            <a:r>
              <a:rPr lang="en-US" altLang="x-none" sz="2400" dirty="0">
                <a:ea typeface="MS PGothic" charset="-128"/>
              </a:rPr>
              <a:t>@</a:t>
            </a:r>
            <a:r>
              <a:rPr lang="en-US" altLang="x-none" sz="2400" dirty="0" err="1">
                <a:ea typeface="MS PGothic" charset="-128"/>
              </a:rPr>
              <a:t>edutopia</a:t>
            </a:r>
            <a:endParaRPr lang="en-US" altLang="x-none" sz="2400" dirty="0">
              <a:ea typeface="MS PGothic" charset="-128"/>
            </a:endParaRPr>
          </a:p>
          <a:p>
            <a:pPr marL="411163" lvl="1" indent="0">
              <a:buFont typeface="Arial" charset="0"/>
              <a:buNone/>
            </a:pPr>
            <a:r>
              <a:rPr lang="en-US" altLang="x-none" sz="2400" dirty="0">
                <a:ea typeface="MS PGothic" charset="-128"/>
              </a:rPr>
              <a:t>@</a:t>
            </a:r>
            <a:r>
              <a:rPr lang="en-US" altLang="x-none" sz="2400" dirty="0" err="1">
                <a:ea typeface="MS PGothic" charset="-128"/>
              </a:rPr>
              <a:t>ColorinColorado</a:t>
            </a:r>
            <a:endParaRPr lang="en-US" altLang="x-none" sz="2400" dirty="0">
              <a:ea typeface="MS PGothic" charset="-128"/>
            </a:endParaRPr>
          </a:p>
          <a:p>
            <a:pPr marL="411163" lvl="1" indent="0">
              <a:buFont typeface="Arial" charset="0"/>
              <a:buNone/>
            </a:pPr>
            <a:r>
              <a:rPr lang="en-US" altLang="x-none" sz="2400" dirty="0">
                <a:ea typeface="MS PGothic" charset="-128"/>
              </a:rPr>
              <a:t>@</a:t>
            </a:r>
            <a:r>
              <a:rPr lang="en-US" altLang="x-none" sz="2400" dirty="0" err="1">
                <a:ea typeface="MS PGothic" charset="-128"/>
              </a:rPr>
              <a:t>educationweek</a:t>
            </a:r>
            <a:endParaRPr lang="en-US" altLang="x-none" sz="2400" dirty="0">
              <a:ea typeface="MS PGothic" charset="-128"/>
            </a:endParaRPr>
          </a:p>
          <a:p>
            <a:pPr marL="411163" lvl="1" indent="0">
              <a:buFont typeface="Arial" charset="0"/>
              <a:buNone/>
            </a:pPr>
            <a:r>
              <a:rPr lang="en-US" altLang="x-none" sz="2400" dirty="0">
                <a:ea typeface="MS PGothic" charset="-128"/>
              </a:rPr>
              <a:t>@</a:t>
            </a:r>
            <a:r>
              <a:rPr lang="en-US" altLang="x-none" sz="2400" dirty="0" err="1">
                <a:ea typeface="MS PGothic" charset="-128"/>
              </a:rPr>
              <a:t>teainfo</a:t>
            </a:r>
            <a:endParaRPr lang="en-US" altLang="x-none" sz="2400" dirty="0">
              <a:ea typeface="MS PGothic" charset="-128"/>
            </a:endParaRPr>
          </a:p>
          <a:p>
            <a:pPr marL="411163" lvl="1" indent="0">
              <a:buFont typeface="Arial" charset="0"/>
              <a:buNone/>
            </a:pPr>
            <a:endParaRPr lang="en-US" altLang="x-none" dirty="0">
              <a:ea typeface="MS PGothic" charset="-128"/>
            </a:endParaRP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438400"/>
            <a:ext cx="4100992" cy="31878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5913174"/>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a:t>
            </a:r>
            <a:r>
              <a:rPr lang="en-US" dirty="0"/>
              <a:t> </a:t>
            </a:r>
            <a:r>
              <a:rPr lang="en-US" b="1" i="1" dirty="0"/>
              <a:t>explored</a:t>
            </a:r>
            <a:r>
              <a:rPr lang="en-US" dirty="0"/>
              <a:t> </a:t>
            </a:r>
            <a:r>
              <a:rPr lang="en-US" b="1" dirty="0"/>
              <a:t>sheltered instruction techniques and strategies </a:t>
            </a:r>
            <a:r>
              <a:rPr lang="en-US" dirty="0"/>
              <a:t>to make content comprehensible for my </a:t>
            </a:r>
            <a:r>
              <a:rPr lang="en-US" dirty="0" smtClean="0"/>
              <a:t>ELs</a:t>
            </a:r>
            <a:r>
              <a:rPr lang="en-US" dirty="0"/>
              <a:t>.</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a:t>
            </a:r>
            <a:r>
              <a:rPr lang="en-US" dirty="0"/>
              <a:t> </a:t>
            </a:r>
            <a:r>
              <a:rPr lang="en-US" b="1" i="1" dirty="0"/>
              <a:t>shared</a:t>
            </a:r>
            <a:r>
              <a:rPr lang="en-US" dirty="0"/>
              <a:t> different ideas on </a:t>
            </a:r>
            <a:r>
              <a:rPr lang="en-US" b="1" dirty="0"/>
              <a:t>how to implement sheltered instruction</a:t>
            </a:r>
            <a:r>
              <a:rPr lang="en-US" dirty="0"/>
              <a:t> strategies in my classrooms.</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31623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8212" y="4592510"/>
            <a:ext cx="7947576" cy="1600200"/>
          </a:xfrm>
        </p:spPr>
        <p:txBody>
          <a:bodyPr>
            <a:normAutofit/>
          </a:bodyPr>
          <a:lstStyle/>
          <a:p>
            <a:r>
              <a:rPr lang="en-US" sz="4000" dirty="0"/>
              <a:t>Exit Tickets: Backchannel Chat </a:t>
            </a:r>
            <a:r>
              <a:rPr lang="en-US" sz="4000" dirty="0">
                <a:hlinkClick r:id="rId2"/>
              </a:rPr>
              <a:t>kb42y</a:t>
            </a:r>
            <a:r>
              <a:rPr lang="en-US" sz="4000" dirty="0"/>
              <a:t> </a:t>
            </a:r>
          </a:p>
        </p:txBody>
      </p:sp>
      <p:sp>
        <p:nvSpPr>
          <p:cNvPr id="3" name="Content Placeholder 2"/>
          <p:cNvSpPr>
            <a:spLocks noGrp="1"/>
          </p:cNvSpPr>
          <p:nvPr>
            <p:ph idx="1"/>
          </p:nvPr>
        </p:nvSpPr>
        <p:spPr>
          <a:xfrm>
            <a:off x="713338" y="421734"/>
            <a:ext cx="7996238" cy="3886200"/>
          </a:xfrm>
        </p:spPr>
        <p:txBody>
          <a:bodyPr>
            <a:normAutofit/>
          </a:bodyPr>
          <a:lstStyle/>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2800" dirty="0">
                <a:solidFill>
                  <a:srgbClr val="FF0000"/>
                </a:solidFill>
              </a:rPr>
              <a:t>3</a:t>
            </a:r>
            <a:r>
              <a:rPr lang="en-US" sz="2800" dirty="0"/>
              <a:t> Things I learned today</a:t>
            </a:r>
            <a:r>
              <a:rPr lang="mr-IN" sz="2800" dirty="0"/>
              <a:t>…</a:t>
            </a:r>
            <a:endParaRPr lang="en-US" sz="2800" dirty="0"/>
          </a:p>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2800" dirty="0">
                <a:solidFill>
                  <a:srgbClr val="FF0000"/>
                </a:solidFill>
              </a:rPr>
              <a:t>2</a:t>
            </a:r>
            <a:r>
              <a:rPr lang="en-US" sz="2800" dirty="0"/>
              <a:t> Things that I will share with my colleagues</a:t>
            </a:r>
            <a:r>
              <a:rPr lang="mr-IN" sz="2800" dirty="0"/>
              <a:t>…</a:t>
            </a:r>
            <a:endParaRPr lang="en-US" sz="2800" dirty="0"/>
          </a:p>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2800" dirty="0">
                <a:solidFill>
                  <a:srgbClr val="FF0000"/>
                </a:solidFill>
              </a:rPr>
              <a:t>1</a:t>
            </a:r>
            <a:r>
              <a:rPr lang="en-US" sz="2800" dirty="0"/>
              <a:t> Thing that I will implement </a:t>
            </a:r>
            <a:r>
              <a:rPr lang="en-US" sz="2800" dirty="0" smtClean="0"/>
              <a:t>next year</a:t>
            </a:r>
            <a:r>
              <a:rPr lang="mr-IN" sz="2800" dirty="0" smtClean="0"/>
              <a:t>…</a:t>
            </a:r>
            <a:endParaRPr lang="en-US" sz="2800" dirty="0"/>
          </a:p>
          <a:p>
            <a:pPr marL="742950" marR="0" lvl="0" indent="-742950" defTabSz="914400" eaLnBrk="1" fontAlgn="auto" latinLnBrk="0" hangingPunct="1">
              <a:lnSpc>
                <a:spcPct val="100000"/>
              </a:lnSpc>
              <a:spcBef>
                <a:spcPts val="0"/>
              </a:spcBef>
              <a:spcAft>
                <a:spcPts val="0"/>
              </a:spcAft>
              <a:buClrTx/>
              <a:buSzTx/>
              <a:buFont typeface="+mj-lt"/>
              <a:buNone/>
              <a:tabLst/>
              <a:defRPr/>
            </a:pPr>
            <a:endParaRPr lang="en-US" sz="2800" dirty="0"/>
          </a:p>
          <a:p>
            <a:pPr marL="742950" lvl="0" indent="-742950" algn="ctr">
              <a:spcBef>
                <a:spcPts val="0"/>
              </a:spcBef>
              <a:buClrTx/>
              <a:buNone/>
            </a:pPr>
            <a:r>
              <a:rPr lang="en-US" dirty="0">
                <a:hlinkClick r:id="rId3"/>
              </a:rPr>
              <a:t>http://bit.do/Day3LFISD</a:t>
            </a:r>
            <a:endParaRPr lang="en-US" dirty="0"/>
          </a:p>
          <a:p>
            <a:pPr marL="742950" lvl="0" indent="-742950" algn="ctr">
              <a:spcBef>
                <a:spcPts val="0"/>
              </a:spcBef>
              <a:buClrTx/>
              <a:buNone/>
            </a:pPr>
            <a:r>
              <a:rPr lang="en-US" dirty="0"/>
              <a:t> </a:t>
            </a: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4" name="Picture 3" descr="A close up of a logo&#10;&#10;Description generated with very high confidence">
            <a:extLst>
              <a:ext uri="{FF2B5EF4-FFF2-40B4-BE49-F238E27FC236}">
                <a16:creationId xmlns="" xmlns:a16="http://schemas.microsoft.com/office/drawing/2014/main" id="{9187C88F-DF1A-453B-95F7-3B822D3DC5D7}"/>
              </a:ext>
            </a:extLst>
          </p:cNvPr>
          <p:cNvPicPr>
            <a:picLocks noChangeAspect="1"/>
          </p:cNvPicPr>
          <p:nvPr/>
        </p:nvPicPr>
        <p:blipFill>
          <a:blip r:embed="rId5"/>
          <a:stretch>
            <a:fillRect/>
          </a:stretch>
        </p:blipFill>
        <p:spPr>
          <a:xfrm>
            <a:off x="3944470" y="3460769"/>
            <a:ext cx="1530107" cy="1530107"/>
          </a:xfrm>
          <a:prstGeom prst="rect">
            <a:avLst/>
          </a:prstGeom>
        </p:spPr>
      </p:pic>
    </p:spTree>
    <p:extLst>
      <p:ext uri="{BB962C8B-B14F-4D97-AF65-F5344CB8AC3E}">
        <p14:creationId xmlns:p14="http://schemas.microsoft.com/office/powerpoint/2010/main" val="9126606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7437676" cy="2677648"/>
          </a:xfrm>
        </p:spPr>
        <p:txBody>
          <a:bodyPr/>
          <a:lstStyle/>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b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 a fantastic summer!</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75866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875" y="1931894"/>
            <a:ext cx="3406587" cy="1116106"/>
          </a:xfrm>
        </p:spPr>
        <p:txBody>
          <a:bodyPr>
            <a:noAutofit/>
          </a:bodyPr>
          <a:lstStyle/>
          <a:p>
            <a:r>
              <a:rPr lang="en-US" sz="3600" dirty="0"/>
              <a:t>What are the two goals of Sheltered Instruction?</a:t>
            </a:r>
          </a:p>
        </p:txBody>
      </p:sp>
      <p:sp>
        <p:nvSpPr>
          <p:cNvPr id="3" name="Content Placeholder 2"/>
          <p:cNvSpPr txBox="1">
            <a:spLocks/>
          </p:cNvSpPr>
          <p:nvPr/>
        </p:nvSpPr>
        <p:spPr>
          <a:xfrm>
            <a:off x="4724400" y="2843464"/>
            <a:ext cx="3833191" cy="2743200"/>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65760" indent="-283464">
              <a:buClr>
                <a:schemeClr val="accent5">
                  <a:lumMod val="75000"/>
                </a:schemeClr>
              </a:buClr>
              <a:buFont typeface="Wingdings" pitchFamily="2" charset="2"/>
              <a:buChar char="§"/>
              <a:defRPr/>
            </a:pPr>
            <a:endParaRPr lang="en-US" dirty="0">
              <a:solidFill>
                <a:srgbClr val="3A4C03"/>
              </a:solidFill>
            </a:endParaRPr>
          </a:p>
          <a:p>
            <a:pPr marL="365760" indent="-283464">
              <a:buClr>
                <a:schemeClr val="accent5">
                  <a:lumMod val="75000"/>
                </a:schemeClr>
              </a:buClr>
              <a:buFont typeface="Wingdings" pitchFamily="2" charset="2"/>
              <a:buChar char="§"/>
              <a:defRPr/>
            </a:pPr>
            <a:r>
              <a:rPr lang="en-US" sz="2800" dirty="0">
                <a:solidFill>
                  <a:schemeClr val="accent1"/>
                </a:solidFill>
              </a:rPr>
              <a:t>Make Content Comprehensible</a:t>
            </a:r>
          </a:p>
          <a:p>
            <a:pPr marL="365760" indent="-283464">
              <a:buClr>
                <a:schemeClr val="accent5">
                  <a:lumMod val="75000"/>
                </a:schemeClr>
              </a:buClr>
              <a:buFont typeface="Wingdings" pitchFamily="2" charset="2"/>
              <a:buChar char="§"/>
              <a:defRPr/>
            </a:pPr>
            <a:r>
              <a:rPr lang="en-US" sz="2800" dirty="0">
                <a:solidFill>
                  <a:schemeClr val="accent1"/>
                </a:solidFill>
              </a:rPr>
              <a:t>Develop Academic Language</a:t>
            </a:r>
          </a:p>
        </p:txBody>
      </p:sp>
      <p:pic>
        <p:nvPicPr>
          <p:cNvPr id="6" name="Picture 5" descr="photo 36.JPG"/>
          <p:cNvPicPr>
            <a:picLocks noChangeAspect="1"/>
          </p:cNvPicPr>
          <p:nvPr/>
        </p:nvPicPr>
        <p:blipFill rotWithShape="1">
          <a:blip r:embed="rId2">
            <a:extLst>
              <a:ext uri="{28A0092B-C50C-407E-A947-70E740481C1C}">
                <a14:useLocalDpi xmlns:a14="http://schemas.microsoft.com/office/drawing/2010/main" val="0"/>
              </a:ext>
            </a:extLst>
          </a:blip>
          <a:srcRect r="52212"/>
          <a:stretch/>
        </p:blipFill>
        <p:spPr>
          <a:xfrm>
            <a:off x="-26365" y="0"/>
            <a:ext cx="4369765" cy="6858000"/>
          </a:xfrm>
          <a:prstGeom prst="rect">
            <a:avLst/>
          </a:prstGeom>
        </p:spPr>
      </p:pic>
      <p:sp>
        <p:nvSpPr>
          <p:cNvPr id="5" name="Footer Placeholder 5"/>
          <p:cNvSpPr>
            <a:spLocks noGrp="1"/>
          </p:cNvSpPr>
          <p:nvPr>
            <p:ph type="ftr" sz="quarter" idx="11"/>
          </p:nvPr>
        </p:nvSpPr>
        <p:spPr>
          <a:xfrm>
            <a:off x="4460789" y="6311937"/>
            <a:ext cx="3844803"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4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12" y="4480560"/>
            <a:ext cx="6781800" cy="1600200"/>
          </a:xfrm>
        </p:spPr>
        <p:txBody>
          <a:bodyPr/>
          <a:lstStyle/>
          <a:p>
            <a:r>
              <a:rPr lang="en-US" smtClean="0"/>
              <a:t>Latvian Video</a:t>
            </a:r>
            <a:endParaRPr lang="en-US"/>
          </a:p>
        </p:txBody>
      </p:sp>
      <p:sp>
        <p:nvSpPr>
          <p:cNvPr id="3" name="TextBox 2"/>
          <p:cNvSpPr txBox="1"/>
          <p:nvPr/>
        </p:nvSpPr>
        <p:spPr>
          <a:xfrm>
            <a:off x="743712" y="4157394"/>
            <a:ext cx="7705344" cy="646331"/>
          </a:xfrm>
          <a:prstGeom prst="rect">
            <a:avLst/>
          </a:prstGeom>
          <a:noFill/>
        </p:spPr>
        <p:txBody>
          <a:bodyPr wrap="square" rtlCol="0">
            <a:spAutoFit/>
          </a:bodyPr>
          <a:lstStyle/>
          <a:p>
            <a:pPr algn="ctr"/>
            <a:r>
              <a:rPr lang="en-US" dirty="0">
                <a:hlinkClick r:id="rId2"/>
              </a:rPr>
              <a:t>https://projects.esc20.net/page/lpac_resources-hidden</a:t>
            </a:r>
            <a:endParaRPr lang="en-US" dirty="0"/>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786" y="790956"/>
            <a:ext cx="4235196" cy="3231845"/>
          </a:xfrm>
          <a:prstGeom prst="rect">
            <a:avLst/>
          </a:prstGeom>
        </p:spPr>
      </p:pic>
    </p:spTree>
    <p:extLst>
      <p:ext uri="{BB962C8B-B14F-4D97-AF65-F5344CB8AC3E}">
        <p14:creationId xmlns:p14="http://schemas.microsoft.com/office/powerpoint/2010/main" val="1545918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5568</TotalTime>
  <Words>2286</Words>
  <Application>Microsoft Macintosh PowerPoint</Application>
  <PresentationFormat>On-screen Show (4:3)</PresentationFormat>
  <Paragraphs>488</Paragraphs>
  <Slides>75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75</vt:i4>
      </vt:variant>
    </vt:vector>
  </HeadingPairs>
  <TitlesOfParts>
    <vt:vector size="90" baseType="lpstr">
      <vt:lpstr>Century Gothic</vt:lpstr>
      <vt:lpstr>Georgia</vt:lpstr>
      <vt:lpstr>Impact</vt:lpstr>
      <vt:lpstr>Mangal</vt:lpstr>
      <vt:lpstr>MS PGothic</vt:lpstr>
      <vt:lpstr>ＭＳ Ｐゴシック</vt:lpstr>
      <vt:lpstr>ＭＳ Ｐ明朝</vt:lpstr>
      <vt:lpstr>Times New Roman</vt:lpstr>
      <vt:lpstr>Verdana</vt:lpstr>
      <vt:lpstr>Wingdings 2</vt:lpstr>
      <vt:lpstr>Wingdings 3</vt:lpstr>
      <vt:lpstr>Arial</vt:lpstr>
      <vt:lpstr>Calibri</vt:lpstr>
      <vt:lpstr>Wingdings</vt:lpstr>
      <vt:lpstr>NewsPrint</vt:lpstr>
      <vt:lpstr>EL Instructional Academy WS# 117542</vt:lpstr>
      <vt:lpstr>Intellectual Property Statement</vt:lpstr>
      <vt:lpstr>Professional Learning Essential Agreements</vt:lpstr>
      <vt:lpstr>Think, Pair, Share!</vt:lpstr>
      <vt:lpstr>Sheltered instruction</vt:lpstr>
      <vt:lpstr>Session Objectives</vt:lpstr>
      <vt:lpstr>Three-Step Interview</vt:lpstr>
      <vt:lpstr>What are the two goals of Sheltered Instruction?</vt:lpstr>
      <vt:lpstr>Latvian Video</vt:lpstr>
      <vt:lpstr>PowerPoint Presentation</vt:lpstr>
      <vt:lpstr>Make an Appointment</vt:lpstr>
      <vt:lpstr>Content and language objectives</vt:lpstr>
      <vt:lpstr>Anticipation Guide</vt:lpstr>
      <vt:lpstr>Round Table</vt:lpstr>
      <vt:lpstr>The What and the How</vt:lpstr>
      <vt:lpstr>Content Objective - Sample</vt:lpstr>
      <vt:lpstr>Writing Content Objectives</vt:lpstr>
      <vt:lpstr>PowerPoint Presentation</vt:lpstr>
      <vt:lpstr>Language Objective - Sample</vt:lpstr>
      <vt:lpstr>Writing Language Objectives</vt:lpstr>
      <vt:lpstr>PowerPoint Presentation</vt:lpstr>
      <vt:lpstr>Key Points to Remember</vt:lpstr>
      <vt:lpstr>Provide Feedback</vt:lpstr>
      <vt:lpstr>PowerPoint Presentation</vt:lpstr>
      <vt:lpstr>Provide Feedback</vt:lpstr>
      <vt:lpstr>Provide Feedback</vt:lpstr>
      <vt:lpstr>Provide Feedback</vt:lpstr>
      <vt:lpstr>PowerPoint Presentation</vt:lpstr>
      <vt:lpstr>PowerPoint Presentation</vt:lpstr>
      <vt:lpstr>RANDOMIZATION TECHNIQUES</vt:lpstr>
      <vt:lpstr>Randomization Techniques</vt:lpstr>
      <vt:lpstr>Randomization Techniques</vt:lpstr>
      <vt:lpstr>Randomization Techniques</vt:lpstr>
      <vt:lpstr>PowerPoint Presentation</vt:lpstr>
      <vt:lpstr>Total response signals</vt:lpstr>
      <vt:lpstr>PowerPoint Presentation</vt:lpstr>
      <vt:lpstr>PowerPoint Presentation</vt:lpstr>
      <vt:lpstr>Find the Fib!</vt:lpstr>
      <vt:lpstr>Let’s Play!</vt:lpstr>
      <vt:lpstr>PowerPoint Presentation</vt:lpstr>
      <vt:lpstr>Let’s Play!</vt:lpstr>
      <vt:lpstr>PowerPoint Presentation</vt:lpstr>
      <vt:lpstr>Developing academic vocabulary</vt:lpstr>
      <vt:lpstr>PowerPoint Presentation</vt:lpstr>
      <vt:lpstr>PowerPoint Presentation</vt:lpstr>
      <vt:lpstr>PowerPoint Presentation</vt:lpstr>
      <vt:lpstr>Would this help?</vt:lpstr>
      <vt:lpstr>How about this?</vt:lpstr>
      <vt:lpstr>PowerPoint Presentation</vt:lpstr>
      <vt:lpstr>PowerPoint Presentation</vt:lpstr>
      <vt:lpstr>PowerPoint Presentation</vt:lpstr>
      <vt:lpstr>PowerPoint Presentation</vt:lpstr>
      <vt:lpstr>Vocabulary Experts</vt:lpstr>
      <vt:lpstr>PowerPoint Presentation</vt:lpstr>
      <vt:lpstr>PowerPoint Presentation</vt:lpstr>
      <vt:lpstr>Structured reading  and writing activities</vt:lpstr>
      <vt:lpstr>SQP2RS</vt:lpstr>
      <vt:lpstr>SQP2RS</vt:lpstr>
      <vt:lpstr>Inside-Outside Circle</vt:lpstr>
      <vt:lpstr>Go to your 6 o’clock</vt:lpstr>
      <vt:lpstr>Structured Reading and Writing Activities</vt:lpstr>
      <vt:lpstr>PowerPoint Presentation</vt:lpstr>
      <vt:lpstr>Structured conversations</vt:lpstr>
      <vt:lpstr>1-2-4-ALL</vt:lpstr>
      <vt:lpstr>Use of Complete Sentences</vt:lpstr>
      <vt:lpstr>Use of Complete Sentences</vt:lpstr>
      <vt:lpstr>Use of Complete Sentences</vt:lpstr>
      <vt:lpstr>Your Turn! Gallery Walk!</vt:lpstr>
      <vt:lpstr>Structured Conversations</vt:lpstr>
      <vt:lpstr>PowerPoint Presentation</vt:lpstr>
      <vt:lpstr>PowerPoint Presentation</vt:lpstr>
      <vt:lpstr>PowerPoint Presentation</vt:lpstr>
      <vt:lpstr>Session Objectives</vt:lpstr>
      <vt:lpstr>Exit Tickets: Backchannel Chat kb42y </vt:lpstr>
      <vt:lpstr>¡Mil gracias! Have a fantastic summer!</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139</cp:revision>
  <dcterms:created xsi:type="dcterms:W3CDTF">2016-11-01T01:49:00Z</dcterms:created>
  <dcterms:modified xsi:type="dcterms:W3CDTF">2019-05-31T20:58:34Z</dcterms:modified>
</cp:coreProperties>
</file>